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673" r:id="rId2"/>
    <p:sldId id="659" r:id="rId3"/>
    <p:sldId id="775" r:id="rId4"/>
    <p:sldId id="675" r:id="rId5"/>
    <p:sldId id="811" r:id="rId6"/>
    <p:sldId id="941" r:id="rId7"/>
    <p:sldId id="578" r:id="rId8"/>
    <p:sldId id="581" r:id="rId9"/>
    <p:sldId id="579" r:id="rId10"/>
    <p:sldId id="627" r:id="rId11"/>
    <p:sldId id="629" r:id="rId12"/>
    <p:sldId id="946" r:id="rId13"/>
    <p:sldId id="628" r:id="rId14"/>
    <p:sldId id="947" r:id="rId15"/>
    <p:sldId id="970" r:id="rId16"/>
    <p:sldId id="948" r:id="rId17"/>
    <p:sldId id="950" r:id="rId18"/>
    <p:sldId id="949" r:id="rId19"/>
    <p:sldId id="951" r:id="rId20"/>
    <p:sldId id="699" r:id="rId21"/>
    <p:sldId id="952" r:id="rId22"/>
    <p:sldId id="643" r:id="rId23"/>
    <p:sldId id="953" r:id="rId24"/>
    <p:sldId id="954" r:id="rId25"/>
    <p:sldId id="955" r:id="rId26"/>
    <p:sldId id="956" r:id="rId27"/>
    <p:sldId id="957" r:id="rId28"/>
    <p:sldId id="958" r:id="rId29"/>
    <p:sldId id="959" r:id="rId30"/>
    <p:sldId id="677" r:id="rId31"/>
    <p:sldId id="961" r:id="rId32"/>
    <p:sldId id="962" r:id="rId33"/>
    <p:sldId id="964" r:id="rId34"/>
    <p:sldId id="963" r:id="rId35"/>
    <p:sldId id="965" r:id="rId36"/>
    <p:sldId id="966" r:id="rId37"/>
    <p:sldId id="967" r:id="rId38"/>
    <p:sldId id="701" r:id="rId39"/>
    <p:sldId id="969" r:id="rId40"/>
    <p:sldId id="982" r:id="rId41"/>
    <p:sldId id="983" r:id="rId42"/>
    <p:sldId id="960" r:id="rId43"/>
    <p:sldId id="975" r:id="rId44"/>
    <p:sldId id="971" r:id="rId45"/>
    <p:sldId id="972" r:id="rId46"/>
    <p:sldId id="973" r:id="rId47"/>
    <p:sldId id="642" r:id="rId48"/>
    <p:sldId id="977" r:id="rId49"/>
    <p:sldId id="978" r:id="rId50"/>
    <p:sldId id="976" r:id="rId51"/>
    <p:sldId id="691" r:id="rId52"/>
    <p:sldId id="979" r:id="rId53"/>
    <p:sldId id="980" r:id="rId54"/>
    <p:sldId id="981" r:id="rId55"/>
    <p:sldId id="693" r:id="rId56"/>
    <p:sldId id="694" r:id="rId57"/>
    <p:sldId id="695" r:id="rId58"/>
    <p:sldId id="696" r:id="rId59"/>
    <p:sldId id="697" r:id="rId60"/>
    <p:sldId id="984" r:id="rId61"/>
    <p:sldId id="985" r:id="rId62"/>
    <p:sldId id="986" r:id="rId63"/>
    <p:sldId id="988" r:id="rId64"/>
    <p:sldId id="771" r:id="rId65"/>
    <p:sldId id="773" r:id="rId66"/>
    <p:sldId id="690" r:id="rId67"/>
    <p:sldId id="774" r:id="rId68"/>
  </p:sldIdLst>
  <p:sldSz cx="12192000" cy="6858000"/>
  <p:notesSz cx="6858000" cy="9144000"/>
  <p:embeddedFontLst>
    <p:embeddedFont>
      <p:font typeface="G마켓 산스 TTF Bold" panose="02000000000000000000" pitchFamily="2" charset="-127"/>
      <p:bold r:id="rId71"/>
    </p:embeddedFont>
    <p:embeddedFont>
      <p:font typeface="G마켓 산스 TTF Light" panose="02000000000000000000" pitchFamily="2" charset="-127"/>
      <p:regular r:id="rId72"/>
    </p:embeddedFont>
    <p:embeddedFont>
      <p:font typeface="G마켓 산스 TTF Medium" panose="02000000000000000000" pitchFamily="2" charset="-127"/>
      <p:regular r:id="rId73"/>
    </p:embeddedFont>
    <p:embeddedFont>
      <p:font typeface="맑은 고딕" panose="020B0503020000020004" pitchFamily="50" charset="-127"/>
      <p:regular r:id="rId74"/>
      <p:bold r:id="rId75"/>
    </p:embeddedFont>
    <p:embeddedFont>
      <p:font typeface="휴먼엑스포" panose="02030504000101010101" pitchFamily="18" charset="-127"/>
      <p:regular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0" autoAdjust="0"/>
    <p:restoredTop sz="83939" autoAdjust="0"/>
  </p:normalViewPr>
  <p:slideViewPr>
    <p:cSldViewPr snapToGrid="0">
      <p:cViewPr varScale="1">
        <p:scale>
          <a:sx n="68" d="100"/>
          <a:sy n="68" d="100"/>
        </p:scale>
        <p:origin x="468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95762-D01F-E4BE-0863-7854A277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149A53-0D2B-5FCA-1205-07BBD730E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16B18E-1A21-E83D-3D9F-DC940411C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37467-1473-EC0B-EB21-02F59DC54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42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*</a:t>
            </a:r>
            <a:r>
              <a:rPr lang="en-US" altLang="ko-KR"/>
              <a:t>args</a:t>
            </a:r>
            <a:r>
              <a:rPr lang="ko-KR" altLang="en-US"/>
              <a:t>와 **</a:t>
            </a:r>
            <a:r>
              <a:rPr lang="en-US" altLang="ko-KR"/>
              <a:t>kwargs</a:t>
            </a:r>
            <a:r>
              <a:rPr lang="ko-KR" altLang="en-US"/>
              <a:t>를 함께 사용할때 반드시 *</a:t>
            </a:r>
            <a:r>
              <a:rPr lang="en-US" altLang="ko-KR"/>
              <a:t>args</a:t>
            </a:r>
            <a:r>
              <a:rPr lang="ko-KR" altLang="en-US"/>
              <a:t>가 앞에 오고 **</a:t>
            </a:r>
            <a:r>
              <a:rPr lang="en-US" altLang="ko-KR"/>
              <a:t>kwargs</a:t>
            </a:r>
            <a:r>
              <a:rPr lang="ko-KR" altLang="en-US"/>
              <a:t>가 뒤에 와야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185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BAC09-FE70-72AD-9739-B1C59D8A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9EC89B-750E-D1A2-F0ED-06A3B5ED4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843B10-8C89-6FA2-F459-130617AEC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79E0E3-2811-9544-25E5-843809802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04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935A5-E180-AB4F-EC75-BC46606A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9C57FC-A5B4-122B-18E2-41B20F6C7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89C81C-44B4-E135-4D06-4A8039AD5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B988D2-6E83-611D-524E-69D19C0FA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442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33A53-E6E7-0A83-D1C9-1456D98E3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1E44A7-E3CE-C978-B0F6-A36775AC5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785E4D-2666-B832-70D8-CA8415C7E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9ED84-A620-DEFE-711F-35C8DB9C5E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45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46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수업노트 주소</a:t>
            </a:r>
            <a:endParaRPr lang="en-US" altLang="ko-KR"/>
          </a:p>
          <a:p>
            <a:r>
              <a:rPr lang="en-US" altLang="ko-KR"/>
              <a:t>https://clever-newsprint-4a9.notion.site/git-98e28f6b12604def866a85ac2e3f0979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3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매개변수</a:t>
            </a:r>
            <a:r>
              <a:rPr lang="en-US" altLang="ko-KR"/>
              <a:t>: parameter</a:t>
            </a:r>
          </a:p>
          <a:p>
            <a:r>
              <a:rPr lang="ko-KR" altLang="en-US"/>
              <a:t>인수</a:t>
            </a:r>
            <a:r>
              <a:rPr lang="en-US" altLang="ko-KR"/>
              <a:t>: arguments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3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1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8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F32CE-8CA1-E6C1-34E2-4AFE9E47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88035C-D6DE-BE91-9AF3-CEE059BB0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04ED9E-5510-8F75-2E30-51465D768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8EAEC6-F42D-AC03-CE3E-2FD99F84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315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6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73619-55C7-48C0-8730-3017C8A7B628}" type="datetime1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DCFA8247-31B0-43D5-8FEA-901C8282A23F}" type="datetime1">
              <a:rPr lang="ko-KR" altLang="en-US" smtClean="0"/>
              <a:t>2025-07-08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7A6AD919-58A5-4EA6-B2F8-311070DD285F}" type="datetime1">
              <a:rPr lang="ko-KR" altLang="en-US" smtClean="0"/>
              <a:t>2025-07-08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5BC95-0E65-4706-B81B-251993A389EE}" type="datetime1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010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56EF-B782-4420-8C72-8464E2742687}" type="datetime1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4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75124C1B-2F43-4819-823C-FD0B6469D1E1}" type="datetime1">
              <a:rPr lang="ko-KR" altLang="en-US" smtClean="0"/>
              <a:pPr/>
              <a:t>2025-07-08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index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41" y="3682663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기본 구조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입력값</a:t>
            </a:r>
            <a:r>
              <a:rPr lang="en-US" altLang="ko-KR" dirty="0"/>
              <a:t>X, </a:t>
            </a:r>
            <a:r>
              <a:rPr lang="ko-KR" altLang="en-US" dirty="0"/>
              <a:t>결과값</a:t>
            </a:r>
            <a:r>
              <a:rPr lang="en-US" altLang="ko-KR" dirty="0"/>
              <a:t>X → </a:t>
            </a:r>
            <a:r>
              <a:rPr lang="ko-KR" altLang="en-US" dirty="0"/>
              <a:t>그저 함수 내부의 일만 수행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2320421"/>
            <a:ext cx="3186281" cy="2714239"/>
          </a:xfrm>
          <a:prstGeom prst="rect">
            <a:avLst/>
          </a:prstGeom>
        </p:spPr>
      </p:pic>
      <p:pic>
        <p:nvPicPr>
          <p:cNvPr id="6" name="그림 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BDBDCEE6-DF33-3E8D-8B96-4F9F9DA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1" y="2320421"/>
            <a:ext cx="4472953" cy="2714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5A2BE-FF96-5828-4DB6-2C6AD4A5162F}"/>
              </a:ext>
            </a:extLst>
          </p:cNvPr>
          <p:cNvSpPr txBox="1"/>
          <p:nvPr/>
        </p:nvSpPr>
        <p:spPr>
          <a:xfrm>
            <a:off x="10191845" y="2550140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정의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12E6E-B0A9-3971-C5DE-2335041593CD}"/>
              </a:ext>
            </a:extLst>
          </p:cNvPr>
          <p:cNvSpPr txBox="1"/>
          <p:nvPr/>
        </p:nvSpPr>
        <p:spPr>
          <a:xfrm>
            <a:off x="10189241" y="3953885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호출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3DBEA6-93C1-17DA-84BC-6842C2DF742E}"/>
              </a:ext>
            </a:extLst>
          </p:cNvPr>
          <p:cNvCxnSpPr>
            <a:cxnSpLocks/>
          </p:cNvCxnSpPr>
          <p:nvPr/>
        </p:nvCxnSpPr>
        <p:spPr>
          <a:xfrm flipH="1">
            <a:off x="8900932" y="2708476"/>
            <a:ext cx="12500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B5D004-8255-F370-266C-F2385233C880}"/>
              </a:ext>
            </a:extLst>
          </p:cNvPr>
          <p:cNvCxnSpPr/>
          <p:nvPr/>
        </p:nvCxnSpPr>
        <p:spPr>
          <a:xfrm flipH="1">
            <a:off x="9323408" y="4153940"/>
            <a:ext cx="8449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499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매개변수를 받는 함수 구조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입력값</a:t>
            </a:r>
            <a:r>
              <a:rPr lang="en-US" altLang="ko-KR"/>
              <a:t>O, </a:t>
            </a:r>
            <a:r>
              <a:rPr lang="ko-KR" altLang="en-US"/>
              <a:t>결과값</a:t>
            </a:r>
            <a:r>
              <a:rPr lang="en-US" altLang="ko-KR"/>
              <a:t>X -&gt; </a:t>
            </a:r>
            <a:r>
              <a:rPr lang="ko-KR" altLang="en-US"/>
              <a:t>입력 값을 이용해 함수 내부의 일을 수행</a:t>
            </a:r>
            <a:endParaRPr lang="en-US" altLang="ko-KR"/>
          </a:p>
          <a:p>
            <a:pPr lvl="1"/>
            <a:r>
              <a:rPr lang="ko-KR" altLang="en-US"/>
              <a:t>매개변수 개수 일치하게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28" y="2523243"/>
            <a:ext cx="4093046" cy="3153658"/>
          </a:xfrm>
          <a:prstGeom prst="rect">
            <a:avLst/>
          </a:prstGeom>
        </p:spPr>
      </p:pic>
      <p:pic>
        <p:nvPicPr>
          <p:cNvPr id="6" name="그림 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6D4DCE6-8D87-131C-B10C-61196F82A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88" y="2523243"/>
            <a:ext cx="4894090" cy="1878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4DFB6-B716-AA0E-1A7F-152345CD304E}"/>
              </a:ext>
            </a:extLst>
          </p:cNvPr>
          <p:cNvSpPr txBox="1"/>
          <p:nvPr/>
        </p:nvSpPr>
        <p:spPr>
          <a:xfrm>
            <a:off x="5490160" y="4486451"/>
            <a:ext cx="572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매개변수가 한개이기 때문에 입력값인 인수도 한개</a:t>
            </a:r>
          </a:p>
        </p:txBody>
      </p:sp>
    </p:spTree>
    <p:extLst>
      <p:ext uri="{BB962C8B-B14F-4D97-AF65-F5344CB8AC3E}">
        <p14:creationId xmlns:p14="http://schemas.microsoft.com/office/powerpoint/2010/main" val="581488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33DA2-88EE-E18C-BEBC-453A7AA1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매개변수를 받는 함수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81C2B-9532-623C-0E40-0A3CB45C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구구단을 출력하는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02CF3D-6F52-5DB3-311E-31D72428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4DC44AC-7720-24E1-2E43-515352BA4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72" y="1904494"/>
            <a:ext cx="5687219" cy="2238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A8350E-E3A0-F5FE-0631-64A759F4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63" y="1904494"/>
            <a:ext cx="1467055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결과값이 있는 함수 </a:t>
            </a:r>
            <a:r>
              <a:rPr lang="en-US" altLang="ko-KR" dirty="0"/>
              <a:t>(return)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함수 </a:t>
            </a:r>
            <a:r>
              <a:rPr lang="ko-KR" altLang="en-US" dirty="0"/>
              <a:t>내부의 수행 </a:t>
            </a:r>
            <a:r>
              <a:rPr lang="ko-KR" altLang="en-US"/>
              <a:t>결과를 </a:t>
            </a:r>
            <a:r>
              <a:rPr lang="en-US" altLang="ko-KR"/>
              <a:t>return</a:t>
            </a:r>
            <a:r>
              <a:rPr lang="ko-KR" altLang="en-US"/>
              <a:t>에 담아서 내보냄</a:t>
            </a:r>
            <a:endParaRPr lang="en-US" altLang="ko-KR"/>
          </a:p>
          <a:p>
            <a:r>
              <a:rPr lang="ko-KR" altLang="en-US"/>
              <a:t>입력값이 없을 수도 있고 있을 수도 있음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입력값이 없는 함수</a:t>
            </a:r>
            <a:endParaRPr lang="en-US" altLang="ko-KR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5E9C4EEF-79B7-0CDA-3FD7-CBCF61B45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87" y="3120392"/>
            <a:ext cx="4223664" cy="3069776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BC86880-AB69-A5F9-B700-CED89878C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04" y="3120392"/>
            <a:ext cx="361047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0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F1A7A-56EF-3FAC-0955-A5B0CEF1F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429BF-D4EB-6B82-F5A2-BB3E5306F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결과값이 있는 함수 </a:t>
            </a:r>
            <a:r>
              <a:rPr lang="en-US" altLang="ko-KR" dirty="0"/>
              <a:t>(return)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0F6463-4EBA-DFFD-9770-EEC2BA7AB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입력값이 있는 함수</a:t>
            </a: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DF71B1-EE31-0E4F-B4DB-4AF5C1B8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56C0DB1-8ADE-3CA4-4400-8B21FAB40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31" y="1980705"/>
            <a:ext cx="4086795" cy="2162477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121DF63-347D-5721-1B58-12F6D7AC1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57" y="1980705"/>
            <a:ext cx="4927969" cy="30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DD0F4-E1EC-6DE0-FBF9-6879556D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결과값이 있는 함수 </a:t>
            </a:r>
            <a:r>
              <a:rPr lang="en-US" altLang="ko-KR"/>
              <a:t>(return)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8BB54-327F-F06F-4F88-2554321F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return</a:t>
            </a:r>
            <a:r>
              <a:rPr lang="ko-KR" altLang="en-US"/>
              <a:t>은 상황에 따라 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</a:t>
            </a:r>
            <a:r>
              <a:rPr lang="ko-KR" altLang="en-US"/>
              <a:t>딕셔너리</a:t>
            </a:r>
            <a:r>
              <a:rPr lang="en-US" altLang="ko-KR"/>
              <a:t>, </a:t>
            </a:r>
            <a:r>
              <a:rPr lang="ko-KR" altLang="en-US"/>
              <a:t>셋</a:t>
            </a:r>
            <a:r>
              <a:rPr lang="en-US" altLang="ko-KR"/>
              <a:t>(Set) </a:t>
            </a:r>
            <a:r>
              <a:rPr lang="ko-KR" altLang="en-US"/>
              <a:t>등 다양한 컬렉션으로 반환이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C7B51-4D94-AFE5-ABDC-E21BE69D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E19849D2-C0EC-6759-B2DB-4DADB9AAE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38" y="2367024"/>
            <a:ext cx="4648809" cy="37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2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F9CE8-6D9B-77AB-DB67-8D693664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1.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4C6E7-AFCD-4D9A-D418-4408B786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86AE59-B01A-2F92-470E-265F2F6EFACA}"/>
              </a:ext>
            </a:extLst>
          </p:cNvPr>
          <p:cNvSpPr/>
          <p:nvPr/>
        </p:nvSpPr>
        <p:spPr>
          <a:xfrm>
            <a:off x="383822" y="1076543"/>
            <a:ext cx="1168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--------------------------------------------------------------------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두 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(2, 2)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매개변수 전달하여 서로 같으면 곱하고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서로 다르면 더하는 함수를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정의하고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호출하는 프로그램을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작성하세요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--------------------------------------------------------------------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47918-A956-87A3-5687-3C15089EBE24}"/>
              </a:ext>
            </a:extLst>
          </p:cNvPr>
          <p:cNvSpPr txBox="1"/>
          <p:nvPr/>
        </p:nvSpPr>
        <p:spPr>
          <a:xfrm>
            <a:off x="1623300" y="3366224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 결과 ☞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BD6A3F-5B91-40E9-B02A-CF0E367B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00" y="4076909"/>
            <a:ext cx="2292929" cy="11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47692-A084-B293-F792-84E1B48F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431C105-6DB8-D476-8845-6B3518502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56" y="1557926"/>
            <a:ext cx="5810087" cy="405910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718B20-7D2F-7097-154C-2C8BE4EE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893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36E98-A1C7-C73A-589E-A9C10C43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2.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94B1DA-96C0-851D-EF1B-DA433138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2AADAD-7F2B-7A97-DDCA-DEA903694FDB}"/>
              </a:ext>
            </a:extLst>
          </p:cNvPr>
          <p:cNvSpPr/>
          <p:nvPr/>
        </p:nvSpPr>
        <p:spPr>
          <a:xfrm>
            <a:off x="485422" y="1057900"/>
            <a:ext cx="116727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--------------------------------------------------------------------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주문 상품 가격이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20,000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 미만이면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배송비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(2,500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포함하고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아니면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배송비를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포함하지 않는 프로그램을 작성하세요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--------------------------------------------------------------------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0F7B67-FD22-E738-1697-7F40741B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50" y="4056670"/>
            <a:ext cx="3613103" cy="10007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66495A-592C-D42F-973D-56C6B6F94350}"/>
              </a:ext>
            </a:extLst>
          </p:cNvPr>
          <p:cNvSpPr txBox="1"/>
          <p:nvPr/>
        </p:nvSpPr>
        <p:spPr>
          <a:xfrm>
            <a:off x="1623300" y="3366224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 결과 ☞</a:t>
            </a:r>
          </a:p>
        </p:txBody>
      </p:sp>
    </p:spTree>
    <p:extLst>
      <p:ext uri="{BB962C8B-B14F-4D97-AF65-F5344CB8AC3E}">
        <p14:creationId xmlns:p14="http://schemas.microsoft.com/office/powerpoint/2010/main" val="2206059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D7D24-DB8D-7F5D-1EDD-7DDE47E6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891D242-93E3-A5F5-0308-9B8A2844C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1445891"/>
            <a:ext cx="7487695" cy="461074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14402-6DEA-23C6-BC11-E3E5CEE5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38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0527"/>
            <a:ext cx="10515600" cy="1325563"/>
          </a:xfrm>
        </p:spPr>
        <p:txBody>
          <a:bodyPr/>
          <a:lstStyle/>
          <a:p>
            <a:r>
              <a:rPr lang="en-US" altLang="ko-KR" dirty="0"/>
              <a:t> 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부터 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n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까지의 합을 구하기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32452" y="1578819"/>
            <a:ext cx="432048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96548" y="1578819"/>
            <a:ext cx="432048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32868" y="1578819"/>
            <a:ext cx="432048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43911" y="1588111"/>
            <a:ext cx="432048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54121" y="2464000"/>
            <a:ext cx="432048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2237" y="2464000"/>
            <a:ext cx="432048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9466" y="2464000"/>
            <a:ext cx="432048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35338" y="2478925"/>
            <a:ext cx="432048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6508" y="157881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00604" y="157881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64700" y="157881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92099" y="15881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60925" y="150768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…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66121" y="2461314"/>
            <a:ext cx="47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 (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83110" y="245935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61027" y="2481420"/>
            <a:ext cx="74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   ÷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999103" y="1777423"/>
            <a:ext cx="983782" cy="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7144111" y="1597403"/>
            <a:ext cx="1152128" cy="360040"/>
          </a:xfrm>
          <a:prstGeom prst="round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방법 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sz="16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5999103" y="2671876"/>
            <a:ext cx="983782" cy="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7144111" y="2491856"/>
            <a:ext cx="1152128" cy="360040"/>
          </a:xfrm>
          <a:prstGeom prst="round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방법 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sz="16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38" y="3353101"/>
            <a:ext cx="3844494" cy="26776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90" y="3566329"/>
            <a:ext cx="4516497" cy="19498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113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D0A0C-C1CD-4610-B1C2-A186FDBC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매개변수로 리스트 전달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1435A2-4BCA-124B-8D7D-50239B8EF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/>
              <a:t>리스트를 매개변수로 새로운 리스트 만들기</a:t>
            </a:r>
            <a:endParaRPr lang="en-US" altLang="ko-KR" sz="2400"/>
          </a:p>
          <a:p>
            <a:r>
              <a:rPr lang="ko-KR" altLang="en-US"/>
              <a:t>리스트 내포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A7E7E4-ABFA-46A8-9BF5-33C3A133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346953F-95AE-A6D8-F652-76E96402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28" y="2536825"/>
            <a:ext cx="6441332" cy="28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4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자판기 프로그램 함수화</a:t>
            </a:r>
            <a:endParaRPr lang="ko-KR" altLang="en-US" dirty="0"/>
          </a:p>
        </p:txBody>
      </p:sp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 txBox="1">
            <a:spLocks/>
          </p:cNvSpPr>
          <p:nvPr/>
        </p:nvSpPr>
        <p:spPr>
          <a:xfrm>
            <a:off x="602089" y="1325563"/>
            <a:ext cx="10687485" cy="476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시간에 한 자판기 프로그램을 함수화 해보세요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99" y="2563424"/>
            <a:ext cx="7067378" cy="173115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C16269-03B3-7F07-78C1-16976E99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32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6C21A-CA9F-4E9B-FADB-3ADE2BE6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정답</a:t>
            </a:r>
          </a:p>
        </p:txBody>
      </p:sp>
      <p:pic>
        <p:nvPicPr>
          <p:cNvPr id="6" name="내용 개체 틀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27C3881-5FE5-3FD9-0285-111951A1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45" y="525472"/>
            <a:ext cx="5701471" cy="580705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883267-1D04-0D9C-EE35-E82ED011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780B1CE-5F8E-870F-643E-485255C38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9" y="1325563"/>
            <a:ext cx="3934374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0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25512-8BD5-9497-4462-BF51BE225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354D3-80BA-4FD5-30F7-B8911E89096E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D6933-502D-9FB1-48F3-C1D21579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666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5CB4D-E41B-0705-D6EE-5100008E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FD470-7403-8B6E-E350-AC0A76DD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전역 변수</a:t>
            </a:r>
            <a:r>
              <a:rPr lang="en-US" altLang="ko-KR"/>
              <a:t>: </a:t>
            </a:r>
            <a:r>
              <a:rPr lang="ko-KR" altLang="en-US"/>
              <a:t>프로그램 전체에서 사용되는 변수</a:t>
            </a:r>
            <a:endParaRPr lang="en-US" altLang="ko-KR"/>
          </a:p>
          <a:p>
            <a:r>
              <a:rPr lang="ko-KR" altLang="en-US"/>
              <a:t>지역 변수</a:t>
            </a:r>
            <a:r>
              <a:rPr lang="en-US" altLang="ko-KR"/>
              <a:t>: </a:t>
            </a:r>
            <a:r>
              <a:rPr lang="ko-KR" altLang="en-US"/>
              <a:t>한정된 지역</a:t>
            </a:r>
            <a:r>
              <a:rPr lang="en-US" altLang="ko-KR"/>
              <a:t>(ex. </a:t>
            </a:r>
            <a:r>
              <a:rPr lang="ko-KR" altLang="en-US"/>
              <a:t>함수</a:t>
            </a:r>
            <a:r>
              <a:rPr lang="en-US" altLang="ko-KR"/>
              <a:t>)</a:t>
            </a:r>
            <a:r>
              <a:rPr lang="ko-KR" altLang="en-US"/>
              <a:t>에서만 사용되는 변수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E77E32-16CB-9443-29B2-3446D334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9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D4217-988B-1E36-58D9-AD78AA8C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유효 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7F1C3-B86A-BF30-5464-74331693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전역 변수</a:t>
            </a:r>
            <a:endParaRPr lang="en-US" altLang="ko-KR" b="1"/>
          </a:p>
          <a:p>
            <a:r>
              <a:rPr lang="ko-KR" altLang="en-US"/>
              <a:t>함수</a:t>
            </a:r>
            <a:r>
              <a:rPr lang="en-US" altLang="ko-KR"/>
              <a:t>, </a:t>
            </a:r>
            <a:r>
              <a:rPr lang="ko-KR" altLang="en-US"/>
              <a:t>클래스 외부에 선언하여 사용하고</a:t>
            </a:r>
            <a:r>
              <a:rPr lang="en-US" altLang="ko-KR"/>
              <a:t> </a:t>
            </a:r>
            <a:r>
              <a:rPr lang="ko-KR" altLang="en-US"/>
              <a:t>영향 범위가 파일 전체</a:t>
            </a:r>
            <a:endParaRPr lang="en-US" altLang="ko-KR" sz="2800"/>
          </a:p>
          <a:p>
            <a:r>
              <a:rPr lang="ko-KR" altLang="en-US"/>
              <a:t>프로그램이 종료되면 메모리에서 소멸</a:t>
            </a:r>
            <a:endParaRPr lang="en-US" altLang="ko-KR"/>
          </a:p>
          <a:p>
            <a:r>
              <a:rPr lang="ko-KR" altLang="en-US"/>
              <a:t>코드의 어디서는 접근할 수 있지만 코드의 다른부분이 전역 변수에 접근해 값을 변경할 수 있어 복잡성이 증가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0FD00-B0F2-C6EB-E48C-0FE00D2F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A39EE74-3AA5-268F-FA67-79A6EB9F6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6" y="3938223"/>
            <a:ext cx="4968924" cy="23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6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6FF5E-A379-7243-893B-463723A1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유효 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FA5A1-A6D5-CF01-E64F-55B58032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지역변수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ko-KR" altLang="en-US"/>
              <a:t>지역변수는 함수나 명령문</a:t>
            </a:r>
            <a:r>
              <a:rPr lang="en-US" altLang="ko-KR"/>
              <a:t>(</a:t>
            </a:r>
            <a:r>
              <a:rPr lang="ko-KR" altLang="en-US"/>
              <a:t>조건</a:t>
            </a:r>
            <a:r>
              <a:rPr lang="en-US" altLang="ko-KR"/>
              <a:t>, </a:t>
            </a:r>
            <a:r>
              <a:rPr lang="ko-KR" altLang="en-US"/>
              <a:t>반복</a:t>
            </a:r>
            <a:r>
              <a:rPr lang="en-US" altLang="ko-KR"/>
              <a:t>)</a:t>
            </a:r>
            <a:r>
              <a:rPr lang="ko-KR" altLang="en-US"/>
              <a:t>의 블록 안에서 생성되며</a:t>
            </a:r>
            <a:r>
              <a:rPr lang="en-US" altLang="ko-KR"/>
              <a:t> </a:t>
            </a:r>
            <a:r>
              <a:rPr lang="ko-KR" altLang="en-US"/>
              <a:t>블록</a:t>
            </a:r>
            <a:r>
              <a:rPr lang="en-US" altLang="ko-KR"/>
              <a:t>{ }</a:t>
            </a:r>
            <a:r>
              <a:rPr lang="ko-KR" altLang="en-US"/>
              <a:t>을 벗어나면 메모리에서 소멸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파이썬에서는 </a:t>
            </a:r>
            <a:r>
              <a:rPr lang="en-US" altLang="ko-KR"/>
              <a:t>: </a:t>
            </a:r>
            <a:r>
              <a:rPr lang="ko-KR" altLang="en-US"/>
              <a:t>와 들여쓰기가 블록</a:t>
            </a:r>
            <a:r>
              <a:rPr lang="en-US" altLang="ko-KR"/>
              <a:t>{ } </a:t>
            </a:r>
            <a:r>
              <a:rPr lang="ko-KR" altLang="en-US"/>
              <a:t>처럼 사용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93FC5-996A-D898-68E1-06F8522B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9855ADE-671C-C18D-9FB5-F8BBB651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45" y="3724963"/>
            <a:ext cx="3224455" cy="25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FED0C-DE5D-6BE9-12C4-1809B048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유효범위 비교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9687C3-AAFD-E654-D1DF-F1D5FE298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6" y="1820602"/>
            <a:ext cx="3974755" cy="335076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C4EBC4-6186-C373-70CB-7262396E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4817E04-7D46-F37E-897A-5B395085C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05" y="1820602"/>
            <a:ext cx="3974755" cy="3405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E6596-017A-97A3-EAE2-72E2AA2EF8F2}"/>
              </a:ext>
            </a:extLst>
          </p:cNvPr>
          <p:cNvSpPr txBox="1"/>
          <p:nvPr/>
        </p:nvSpPr>
        <p:spPr>
          <a:xfrm>
            <a:off x="634999" y="5382749"/>
            <a:ext cx="4669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동일한 식별자의 지역변수가 존재할 경우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255E5-B5C8-4DDC-207A-655F30FE892C}"/>
              </a:ext>
            </a:extLst>
          </p:cNvPr>
          <p:cNvSpPr txBox="1"/>
          <p:nvPr/>
        </p:nvSpPr>
        <p:spPr>
          <a:xfrm>
            <a:off x="6395179" y="5380698"/>
            <a:ext cx="4423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동일한 식별자의 지역변수가 없을 경우</a:t>
            </a:r>
          </a:p>
        </p:txBody>
      </p:sp>
    </p:spTree>
    <p:extLst>
      <p:ext uri="{BB962C8B-B14F-4D97-AF65-F5344CB8AC3E}">
        <p14:creationId xmlns:p14="http://schemas.microsoft.com/office/powerpoint/2010/main" val="3744721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E950F-0B2A-1AAF-6B7C-9C1A6708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global </a:t>
            </a:r>
            <a:r>
              <a:rPr lang="ko-KR" altLang="en-US"/>
              <a:t>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994CD-B1E4-CA54-29A1-CA3F9927D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/>
              <a:t>전역 변수의 유효 범위 </a:t>
            </a:r>
            <a:r>
              <a:rPr lang="en-US" altLang="ko-KR" sz="2400"/>
              <a:t>– </a:t>
            </a:r>
            <a:r>
              <a:rPr lang="en-US" altLang="ko-KR" sz="2400">
                <a:solidFill>
                  <a:srgbClr val="C00000"/>
                </a:solidFill>
              </a:rPr>
              <a:t>global </a:t>
            </a:r>
            <a:r>
              <a:rPr lang="ko-KR" altLang="en-US" sz="2400">
                <a:solidFill>
                  <a:srgbClr val="C00000"/>
                </a:solidFill>
              </a:rPr>
              <a:t>키워드 사용</a:t>
            </a:r>
            <a:r>
              <a:rPr lang="ko-KR" altLang="en-US" sz="2400"/>
              <a:t> </a:t>
            </a:r>
            <a:endParaRPr lang="en-US" altLang="ko-KR" sz="2400"/>
          </a:p>
          <a:p>
            <a:r>
              <a:rPr lang="ko-KR" altLang="en-US" sz="2400"/>
              <a:t>전역 변수의 값을 함수 내부에서 변경하려면 </a:t>
            </a:r>
            <a:r>
              <a:rPr lang="en-US" altLang="ko-KR" sz="2400"/>
              <a:t>global </a:t>
            </a:r>
            <a:r>
              <a:rPr lang="ko-KR" altLang="en-US" sz="2400"/>
              <a:t>키워드를 사용</a:t>
            </a:r>
            <a:endParaRPr lang="en-US" altLang="ko-KR" sz="2400"/>
          </a:p>
          <a:p>
            <a:r>
              <a:rPr lang="ko-KR" altLang="en-US" sz="2400"/>
              <a:t>전역 변수를 함수 내에서 읽기만 할 때는 </a:t>
            </a:r>
            <a:r>
              <a:rPr lang="en-US" altLang="ko-KR" sz="2400"/>
              <a:t>global </a:t>
            </a:r>
            <a:r>
              <a:rPr lang="ko-KR" altLang="en-US" sz="2400"/>
              <a:t>키워드 없이 접근 가능</a:t>
            </a:r>
            <a:endParaRPr lang="en-US" altLang="ko-KR" sz="2400"/>
          </a:p>
          <a:p>
            <a:endParaRPr lang="en-US" altLang="ko-KR" sz="2400"/>
          </a:p>
          <a:p>
            <a:endParaRPr lang="en-US" altLang="ko-KR" sz="1800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F8456A-509D-235C-49FC-3BE4A4C9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F892FE1-D5CD-F010-2F87-37038F3E1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9" y="3033584"/>
            <a:ext cx="2965671" cy="326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3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오늘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지난시간에는 조건문과 반복문에 대해서 공부하였습니다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오늘은 지금껏 이름만 들어봤던 함수에 대해서 학습하면서 직접 함수를 만들어보는 시간을 가지겠습니다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함수는 프로그래밍의 핵심으로 매우 중요하니 이번시간의 내용을 꼭 이해하고 잘 활용할 수 있도록 해야합니다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8CC6ED-42E8-992A-65BE-124F51E4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9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0" y="-90692"/>
            <a:ext cx="10515600" cy="132556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변수의 메모리 영역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930563" y="2004059"/>
            <a:ext cx="906938" cy="167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19200" y="1505807"/>
            <a:ext cx="65280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>
              <a:solidFill>
                <a:srgbClr val="0070C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2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영역 </a:t>
            </a:r>
            <a:r>
              <a:rPr lang="en-US" altLang="ko-KR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전역 변수</a:t>
            </a: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저장되는 영역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000" b="1" dirty="0">
              <a:solidFill>
                <a:srgbClr val="0070C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200" b="1" dirty="0" err="1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스택</a:t>
            </a:r>
            <a:r>
              <a:rPr lang="ko-KR" altLang="en-US" sz="22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영역 </a:t>
            </a:r>
            <a:r>
              <a:rPr lang="en-US" altLang="ko-KR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매개 변수</a:t>
            </a:r>
            <a:r>
              <a:rPr lang="en-US" altLang="ko-KR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중괄호</a:t>
            </a:r>
            <a:r>
              <a:rPr lang="en-US" altLang="ko-KR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블록</a:t>
            </a:r>
            <a:r>
              <a:rPr lang="en-US" altLang="ko-KR" sz="2200" b="1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br>
              <a:rPr lang="en-US" altLang="ko-KR" sz="2200" b="1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200" b="1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</a:t>
            </a:r>
            <a:r>
              <a:rPr lang="ko-KR" altLang="en-US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내부에 정의된 변수</a:t>
            </a: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들이 </a:t>
            </a:r>
            <a:br>
              <a:rPr lang="en-US" altLang="ko-KR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</a:t>
            </a: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저장되는 영역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200" b="1" dirty="0" err="1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힙</a:t>
            </a:r>
            <a:r>
              <a:rPr lang="ko-KR" altLang="en-US" sz="2200" b="1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영역 </a:t>
            </a:r>
            <a:r>
              <a:rPr lang="en-US" altLang="ko-KR" sz="22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동적으로 메모리를 할당하는 </a:t>
            </a:r>
            <a:br>
              <a:rPr lang="en-US" altLang="ko-KR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</a:t>
            </a:r>
            <a:r>
              <a:rPr lang="ko-KR" altLang="en-US" sz="2200" b="1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</a:t>
            </a: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들이 저장되는 영역</a:t>
            </a:r>
            <a:endParaRPr lang="en-US" altLang="ko-KR" sz="2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(</a:t>
            </a: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 </a:t>
            </a:r>
            <a:r>
              <a:rPr lang="en-US" altLang="ko-KR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인스턴스</a:t>
            </a:r>
            <a:r>
              <a: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변수</a:t>
            </a:r>
            <a:r>
              <a:rPr lang="en-US" altLang="ko-KR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5930563" y="3238737"/>
            <a:ext cx="906938" cy="167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930563" y="4549329"/>
            <a:ext cx="906938" cy="167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36159" y="1520476"/>
            <a:ext cx="3368907" cy="13029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고정된 영역</a:t>
            </a:r>
            <a:endParaRPr lang="en-US" altLang="ko-KR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전역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정적 변수 등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36159" y="4092602"/>
            <a:ext cx="3368907" cy="13025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heap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 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36159" y="2784231"/>
            <a:ext cx="3368907" cy="1302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Stack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매개 변수</a:t>
            </a:r>
            <a:r>
              <a:rPr lang="en-US" altLang="ko-KR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53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3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702E-D6E5-1FC8-D364-E4173DCD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8E2223-23C1-9E1E-E64B-4F8D5F84261D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매개변수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53245-3D5B-C4BD-D935-88D40E7B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037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87CEA-C31F-0474-2BDE-1185E3F3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함수의 기본 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4D1017-CB66-1363-3280-B373DDC4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/>
              <a:t>기본 매개변수란</a:t>
            </a:r>
            <a:r>
              <a:rPr lang="en-US" altLang="ko-KR" sz="2400"/>
              <a:t>?</a:t>
            </a:r>
          </a:p>
          <a:p>
            <a:r>
              <a:rPr lang="ko-KR" altLang="en-US" sz="2400"/>
              <a:t>매개변수를 초기화하여 선언하고 함수 호출시 인수를 생략하면 기본 값으로 출력된다</a:t>
            </a:r>
            <a:r>
              <a:rPr lang="en-US" altLang="ko-KR" sz="2400"/>
              <a:t>.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DEFFBE-0A6A-702D-5031-C7DED775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모서리가 둥근 직사각형 8">
            <a:extLst>
              <a:ext uri="{FF2B5EF4-FFF2-40B4-BE49-F238E27FC236}">
                <a16:creationId xmlns:a16="http://schemas.microsoft.com/office/drawing/2014/main" id="{7D8E13C6-0A50-6EFE-B532-DB7106E08FF7}"/>
              </a:ext>
            </a:extLst>
          </p:cNvPr>
          <p:cNvSpPr/>
          <p:nvPr/>
        </p:nvSpPr>
        <p:spPr>
          <a:xfrm>
            <a:off x="1653209" y="2927951"/>
            <a:ext cx="3960440" cy="1261053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def</a:t>
            </a:r>
            <a:r>
              <a:rPr lang="en-US" altLang="ko-KR" sz="20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이름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1,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2=1):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</a:t>
            </a:r>
            <a:r>
              <a:rPr lang="ko-KR" altLang="en-US" sz="20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코드블럭</a:t>
            </a:r>
            <a:endParaRPr lang="en-US" altLang="ko-KR" sz="20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8F0B3EE-EC50-0E35-0B24-B2CC9752D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27951"/>
            <a:ext cx="3953427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38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FE6F3-15A7-B353-A239-622CE743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 호출 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53E16C-0699-B893-692D-DC16A455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함수 호출시 매개변수에 값을 전달할때 매개변수의 이름을 지정하여 전달하는 방식</a:t>
            </a:r>
            <a:endParaRPr lang="en-US" altLang="ko-KR"/>
          </a:p>
          <a:p>
            <a:r>
              <a:rPr lang="ko-KR" altLang="en-US"/>
              <a:t>순서에 상관없이 값을 전달 할 수 있음</a:t>
            </a:r>
            <a:endParaRPr lang="en-US" altLang="ko-KR"/>
          </a:p>
          <a:p>
            <a:r>
              <a:rPr lang="ko-KR" altLang="en-US"/>
              <a:t>위치 매개변수와 같이 사용할때는 위치 매개변수가 항상 앞에있어야 함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C11A1-5AED-6E7B-62B9-5744411E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FAF4768-0C5C-6257-2266-A2DD9720E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14736"/>
            <a:ext cx="5315538" cy="2049463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96F49CA-AF73-B25B-B3EE-6A7C11AD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38" y="4081817"/>
            <a:ext cx="4755562" cy="15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6ECF5-97C6-DAB1-67A7-9E22A265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함수의 가변 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1B73E-60D3-5BF8-E7B2-83EFBB2D0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가변 위치 매개변수</a:t>
            </a:r>
            <a:endParaRPr lang="en-US" altLang="ko-KR"/>
          </a:p>
          <a:p>
            <a:r>
              <a:rPr lang="ko-KR" altLang="en-US"/>
              <a:t>매개변수의 개수가 가변적일때 사용</a:t>
            </a:r>
            <a:endParaRPr lang="en-US" altLang="ko-KR"/>
          </a:p>
          <a:p>
            <a:r>
              <a:rPr lang="ko-KR" altLang="en-US"/>
              <a:t>식별자앞에 </a:t>
            </a:r>
            <a:r>
              <a:rPr lang="en-US" altLang="ko-KR"/>
              <a:t>* </a:t>
            </a:r>
            <a:r>
              <a:rPr lang="ko-KR" altLang="en-US"/>
              <a:t>을 표시하며 관례상 </a:t>
            </a:r>
            <a:r>
              <a:rPr lang="en-US" altLang="ko-KR"/>
              <a:t>*args </a:t>
            </a:r>
            <a:r>
              <a:rPr lang="ko-KR" altLang="en-US"/>
              <a:t>식별자를 사용</a:t>
            </a:r>
            <a:endParaRPr lang="en-US" altLang="ko-KR"/>
          </a:p>
          <a:p>
            <a:r>
              <a:rPr lang="ko-KR" altLang="en-US"/>
              <a:t>모두 위치 매개변수를 튜플 형태로 묶어 사용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509494-EA5E-9568-D6AA-42A9B540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4AFD84-25C9-837B-8487-E37A725A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87" y="3543300"/>
            <a:ext cx="4855313" cy="2808208"/>
          </a:xfrm>
          <a:prstGeom prst="rect">
            <a:avLst/>
          </a:prstGeom>
        </p:spPr>
      </p:pic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117DA45B-2EA2-D7CD-9731-2FF22912F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37" y="3543300"/>
            <a:ext cx="5314913" cy="147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16BA4-72A2-5DE4-EC43-679569FF9302}"/>
              </a:ext>
            </a:extLst>
          </p:cNvPr>
          <p:cNvSpPr txBox="1"/>
          <p:nvPr/>
        </p:nvSpPr>
        <p:spPr>
          <a:xfrm>
            <a:off x="6273137" y="5138928"/>
            <a:ext cx="458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주의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고정 위치 매개변수 뒤에 있어야함</a:t>
            </a:r>
          </a:p>
        </p:txBody>
      </p:sp>
    </p:spTree>
    <p:extLst>
      <p:ext uri="{BB962C8B-B14F-4D97-AF65-F5344CB8AC3E}">
        <p14:creationId xmlns:p14="http://schemas.microsoft.com/office/powerpoint/2010/main" val="3914875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F153B-EA45-731A-2E99-21B973E1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함수의 가변 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ACAD3-C0AC-8C3F-8E54-73895258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가변 키워드 매개변수</a:t>
            </a:r>
            <a:endParaRPr lang="en-US" altLang="ko-KR"/>
          </a:p>
          <a:p>
            <a:r>
              <a:rPr lang="ko-KR" altLang="en-US"/>
              <a:t>키워드 개수가 가변적일때 사용</a:t>
            </a:r>
            <a:endParaRPr lang="en-US" altLang="ko-KR"/>
          </a:p>
          <a:p>
            <a:r>
              <a:rPr lang="ko-KR" altLang="en-US"/>
              <a:t>식별자앞에 </a:t>
            </a:r>
            <a:r>
              <a:rPr lang="en-US" altLang="ko-KR"/>
              <a:t>** </a:t>
            </a:r>
            <a:r>
              <a:rPr lang="ko-KR" altLang="en-US"/>
              <a:t>을 표시하며 관례상 </a:t>
            </a:r>
            <a:r>
              <a:rPr lang="en-US" altLang="ko-KR"/>
              <a:t>**kwargs </a:t>
            </a:r>
            <a:r>
              <a:rPr lang="ko-KR" altLang="en-US"/>
              <a:t>식별자를 사용</a:t>
            </a:r>
            <a:endParaRPr lang="en-US" altLang="ko-KR"/>
          </a:p>
          <a:p>
            <a:r>
              <a:rPr lang="ko-KR" altLang="en-US"/>
              <a:t>모든 키워드 매개변수를 딕셔너리 형태로 묶어서 사용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BF52A7-5705-DBBC-F230-632154BF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F64B534-74BC-E9D3-A2B8-A963B480A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11" y="3518583"/>
            <a:ext cx="6106377" cy="2800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4EBD33-06D6-5C77-2CE0-789E91177CFC}"/>
              </a:ext>
            </a:extLst>
          </p:cNvPr>
          <p:cNvSpPr txBox="1"/>
          <p:nvPr/>
        </p:nvSpPr>
        <p:spPr>
          <a:xfrm>
            <a:off x="7358489" y="3751263"/>
            <a:ext cx="3995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주의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args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**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kwargs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함께 사용할때 반드시 *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args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앞에 오고 **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kwargs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뒤에 와야 함</a:t>
            </a:r>
          </a:p>
        </p:txBody>
      </p:sp>
    </p:spTree>
    <p:extLst>
      <p:ext uri="{BB962C8B-B14F-4D97-AF65-F5344CB8AC3E}">
        <p14:creationId xmlns:p14="http://schemas.microsoft.com/office/powerpoint/2010/main" val="400868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F3089-8CE6-9FB0-EF88-B0B4329C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C9224-340B-9915-90D2-54B47C0E930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내장함수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6F0E7-CD33-9132-2997-A5FA8FD6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22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4DD6-23C5-079B-3E23-4A2FA66B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내장함수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B8CCCB-5940-6DC6-E32F-965A297EF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71" y="1325563"/>
            <a:ext cx="1625384" cy="4851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F201DC-D3B8-1954-6393-A77D46D5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6EE61-1589-23F3-406A-F53329E19ACD}"/>
              </a:ext>
            </a:extLst>
          </p:cNvPr>
          <p:cNvSpPr txBox="1"/>
          <p:nvPr/>
        </p:nvSpPr>
        <p:spPr>
          <a:xfrm>
            <a:off x="3212455" y="2320274"/>
            <a:ext cx="8328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많은 내장함수는 아래 링크로 접속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  <a:hlinkClick r:id="rId3"/>
            </a:endParaRPr>
          </a:p>
          <a:p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  <a:hlinkClick r:id="rId3"/>
            </a:endParaRPr>
          </a:p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https://docs.python.org/ko/3/library/index.html</a:t>
            </a:r>
            <a:endParaRPr lang="ko-KR" altLang="en-US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192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 예제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CB1EB3E-96F5-3171-6347-86C3A6E48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96" y="1361460"/>
            <a:ext cx="5015870" cy="41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52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797CA-AB87-79D3-6E9E-73A489A7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 예제 </a:t>
            </a:r>
            <a:r>
              <a:rPr lang="en-US" altLang="ko-KR"/>
              <a:t>- </a:t>
            </a:r>
            <a:r>
              <a:rPr lang="ko-KR" altLang="en-US"/>
              <a:t>거듭제곱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20D82-B675-066C-74F6-57803934A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거듭제곱 함수 만들고 비교하기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B0BB7-AD71-7A79-6875-9434419E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98F8B2-7BF9-0653-F765-566194B2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0" y="1988359"/>
            <a:ext cx="6554115" cy="3810532"/>
          </a:xfrm>
          <a:prstGeom prst="rect">
            <a:avLst/>
          </a:prstGeom>
        </p:spPr>
      </p:pic>
      <p:pic>
        <p:nvPicPr>
          <p:cNvPr id="6" name="그림 5" descr="스크린샷, 텍스트, 폰트, 번호이(가) 표시된 사진&#10;&#10;자동 생성된 설명">
            <a:extLst>
              <a:ext uri="{FF2B5EF4-FFF2-40B4-BE49-F238E27FC236}">
                <a16:creationId xmlns:a16="http://schemas.microsoft.com/office/drawing/2014/main" id="{1F56F2A1-23F3-F8A0-2F4C-CEABEB377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54" y="1988359"/>
            <a:ext cx="3012134" cy="38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9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함수를 만들고 사용할 수 있다</a:t>
            </a:r>
            <a:endParaRPr lang="en-US" altLang="ko-KR" sz="280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B99DAA-0C11-AEAD-F0AD-2B32D63C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33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CF1F5-C8FB-0542-02B8-B516499E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 예제 </a:t>
            </a:r>
            <a:r>
              <a:rPr lang="en-US" altLang="ko-KR"/>
              <a:t>– map()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092D7-D1CE-1AC8-20E4-88825B6F4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map() : </a:t>
            </a:r>
            <a:r>
              <a:rPr lang="ko-KR" altLang="en-US"/>
              <a:t>리스트의 각 요소에 주어진 함수를 적용하여</a:t>
            </a:r>
            <a:r>
              <a:rPr lang="en-US" altLang="ko-KR"/>
              <a:t> </a:t>
            </a:r>
            <a:r>
              <a:rPr lang="ko-KR" altLang="en-US"/>
              <a:t>새로운 리스트를 반환</a:t>
            </a:r>
            <a:endParaRPr lang="en-US" altLang="ko-KR"/>
          </a:p>
          <a:p>
            <a:r>
              <a:rPr lang="en-US" altLang="ko-KR"/>
              <a:t>map(</a:t>
            </a:r>
            <a:r>
              <a:rPr lang="ko-KR" altLang="en-US"/>
              <a:t>함수</a:t>
            </a:r>
            <a:r>
              <a:rPr lang="en-US" altLang="ko-KR"/>
              <a:t>, </a:t>
            </a:r>
            <a:r>
              <a:rPr lang="ko-KR" altLang="en-US"/>
              <a:t>반복 가능한 객체</a:t>
            </a:r>
            <a:r>
              <a:rPr lang="en-US" altLang="ko-KR"/>
              <a:t>)</a:t>
            </a:r>
          </a:p>
          <a:p>
            <a:r>
              <a:rPr lang="ko-KR" altLang="en-US"/>
              <a:t>결과는 </a:t>
            </a:r>
            <a:r>
              <a:rPr lang="en-US" altLang="ko-KR"/>
              <a:t>list()</a:t>
            </a:r>
            <a:r>
              <a:rPr lang="ko-KR" altLang="en-US"/>
              <a:t>로 변환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8D24B-7831-6F63-0C2D-B57439F1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4BC5765-70E2-A2EA-0F7D-56088D8C4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03" y="3116359"/>
            <a:ext cx="6197693" cy="25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29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E8B28-FA13-3B86-9857-D5F4FBB9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 예제 </a:t>
            </a:r>
            <a:r>
              <a:rPr lang="en-US" altLang="ko-KR"/>
              <a:t>– filter()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72CD5-4D1D-220D-549A-88E3D3187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filter() : </a:t>
            </a:r>
            <a:r>
              <a:rPr lang="ko-KR" altLang="en-US"/>
              <a:t>리스트에서 주어진 조건을 만족하는 요소만 필터링하여 반환</a:t>
            </a:r>
            <a:endParaRPr lang="en-US" altLang="ko-KR"/>
          </a:p>
          <a:p>
            <a:r>
              <a:rPr lang="en-US" altLang="ko-KR"/>
              <a:t>filter(</a:t>
            </a:r>
            <a:r>
              <a:rPr lang="ko-KR" altLang="en-US"/>
              <a:t>함수</a:t>
            </a:r>
            <a:r>
              <a:rPr lang="en-US" altLang="ko-KR"/>
              <a:t>, </a:t>
            </a:r>
            <a:r>
              <a:rPr lang="ko-KR" altLang="en-US"/>
              <a:t>반복 가능한 객체</a:t>
            </a:r>
            <a:r>
              <a:rPr lang="en-US" altLang="ko-KR"/>
              <a:t>)</a:t>
            </a:r>
          </a:p>
          <a:p>
            <a:r>
              <a:rPr lang="ko-KR" altLang="en-US"/>
              <a:t>결과는 </a:t>
            </a:r>
            <a:r>
              <a:rPr lang="en-US" altLang="ko-KR"/>
              <a:t>list()</a:t>
            </a:r>
            <a:r>
              <a:rPr lang="ko-KR" altLang="en-US"/>
              <a:t>로 변환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00432-EE0B-5E4A-1CD7-7D8B7721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AE9878F-221F-82BF-34A7-CCE42FCA4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70" y="3170869"/>
            <a:ext cx="6366797" cy="24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78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87A6-7534-CE6F-EF96-E3C4200D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4. </a:t>
            </a:r>
            <a:r>
              <a:rPr lang="ko-KR" altLang="en-US">
                <a:solidFill>
                  <a:schemeClr val="accent2"/>
                </a:solidFill>
              </a:rPr>
              <a:t>함수만들기</a:t>
            </a:r>
            <a:r>
              <a:rPr lang="en-US" altLang="ko-KR">
                <a:solidFill>
                  <a:schemeClr val="accent2"/>
                </a:solidFill>
              </a:rPr>
              <a:t> 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5A01A0-BAEC-3A99-577D-A5377DC1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12F6F2-29AE-A3B3-B0FE-06492808DEC9}"/>
              </a:ext>
            </a:extLst>
          </p:cNvPr>
          <p:cNvSpPr/>
          <p:nvPr/>
        </p:nvSpPr>
        <p:spPr>
          <a:xfrm>
            <a:off x="0" y="1076543"/>
            <a:ext cx="121920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------------------------------------------------------------------            </a:t>
            </a:r>
          </a:p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1~30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까지의 자연수 중 배수와 배수의 개수를 계산하는 함수를 정의하시오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------------------------------------------------------------------</a:t>
            </a:r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81E0B9-2A71-5C2E-B181-61B41D6D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18" y="3338888"/>
            <a:ext cx="5211637" cy="8944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4D1EC-3DF7-5473-FE30-21B7A813242E}"/>
              </a:ext>
            </a:extLst>
          </p:cNvPr>
          <p:cNvSpPr txBox="1"/>
          <p:nvPr/>
        </p:nvSpPr>
        <p:spPr>
          <a:xfrm>
            <a:off x="1248718" y="2678141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 결과 ☞</a:t>
            </a:r>
          </a:p>
        </p:txBody>
      </p:sp>
    </p:spTree>
    <p:extLst>
      <p:ext uri="{BB962C8B-B14F-4D97-AF65-F5344CB8AC3E}">
        <p14:creationId xmlns:p14="http://schemas.microsoft.com/office/powerpoint/2010/main" val="3096698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104F2-DEBB-AB76-AF42-B40502B0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4. </a:t>
            </a:r>
            <a:r>
              <a:rPr lang="ko-KR" altLang="en-US">
                <a:solidFill>
                  <a:schemeClr val="accent2"/>
                </a:solidFill>
              </a:rPr>
              <a:t>정답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7FC894-19A9-ADEC-6A31-AC6B6AC20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70" y="1880408"/>
            <a:ext cx="7885102" cy="336839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47858-11B4-123E-EB84-E52672DE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81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FB77A-8907-B034-0A1B-9E135ABAB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65D850-C0F8-448E-57FD-197231E3D1AB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재귀함수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0FB404-8A85-C114-FB60-17E0E7D7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205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40814-8BE0-0B7A-E38E-4E6CD076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재귀함수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29DE1-85EE-544D-8B4E-CF36015F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/>
              <a:t>재귀함수는 </a:t>
            </a:r>
            <a:r>
              <a:rPr lang="ko-KR" altLang="en-US" b="1"/>
              <a:t>반복적인 문제를 깔끔하게 풀고 싶을 때</a:t>
            </a:r>
            <a:r>
              <a:rPr lang="ko-KR" altLang="en-US"/>
              <a:t> 씀</a:t>
            </a:r>
            <a:endParaRPr lang="en-US" altLang="ko-KR"/>
          </a:p>
          <a:p>
            <a:r>
              <a:rPr lang="ko-KR" altLang="en-US"/>
              <a:t>복잡한 문제를 작은 하위 문제로 나누어 직관적으로 해결할 수 있음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팩토리얼</a:t>
            </a:r>
            <a:r>
              <a:rPr lang="en-US" altLang="ko-KR"/>
              <a:t>, </a:t>
            </a:r>
            <a:r>
              <a:rPr lang="ko-KR" altLang="en-US"/>
              <a:t>피보나치</a:t>
            </a:r>
            <a:r>
              <a:rPr lang="en-US" altLang="ko-KR"/>
              <a:t>, </a:t>
            </a:r>
            <a:r>
              <a:rPr lang="ko-KR" altLang="en-US"/>
              <a:t>하노이의 탑 등</a:t>
            </a:r>
            <a:r>
              <a:rPr lang="en-US" altLang="ko-KR"/>
              <a:t>.</a:t>
            </a:r>
          </a:p>
          <a:p>
            <a:r>
              <a:rPr lang="ko-KR" altLang="en-US"/>
              <a:t>반복적인 구조의 간결한 표현</a:t>
            </a:r>
          </a:p>
          <a:p>
            <a:pPr lvl="1"/>
            <a:r>
              <a:rPr lang="ko-KR" altLang="en-US"/>
              <a:t>트리 구조 탐색</a:t>
            </a:r>
            <a:r>
              <a:rPr lang="en-US" altLang="ko-KR"/>
              <a:t>, </a:t>
            </a:r>
            <a:r>
              <a:rPr lang="ko-KR" altLang="en-US"/>
              <a:t>그래프 탐색</a:t>
            </a:r>
            <a:r>
              <a:rPr lang="en-US" altLang="ko-KR"/>
              <a:t>(DFS) </a:t>
            </a:r>
            <a:r>
              <a:rPr lang="ko-KR" altLang="en-US"/>
              <a:t>등에서 반복문보다 코드가 간결하고 이해하기 쉬움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BCD6B-53D3-6A85-808C-2098FB05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571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A18ED-542B-23AC-3FF8-DF2C2BFA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재귀함수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131ADE-8DA5-1456-5383-0B7BFDBB7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어떤 함수 안에서 자기 자신을 부르는 것을 말한다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재귀호출은 무한 반복하므로 </a:t>
            </a:r>
            <a:r>
              <a:rPr lang="ko-KR" altLang="en-US" sz="240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종료 조건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필요함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989AB-1941-C649-963B-26B95D95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D89A5-5E77-CC92-763D-2030F9E1C26A}"/>
              </a:ext>
            </a:extLst>
          </p:cNvPr>
          <p:cNvSpPr txBox="1"/>
          <p:nvPr/>
        </p:nvSpPr>
        <p:spPr>
          <a:xfrm>
            <a:off x="1145275" y="2840866"/>
            <a:ext cx="5921660" cy="2656046"/>
          </a:xfrm>
          <a:prstGeom prst="round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def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값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if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입력값이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충분히 작으면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20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20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종료 조건</a:t>
            </a:r>
            <a:r>
              <a:rPr lang="en-US" altLang="ko-KR" sz="20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return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결과값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else:     </a:t>
            </a:r>
            <a:r>
              <a:rPr lang="en-US" altLang="ko-KR" sz="20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</a:t>
            </a:r>
            <a:r>
              <a:rPr lang="ko-KR" altLang="en-US" sz="20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더 작은 값으로 호출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return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결과값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0084E9-671B-15DE-77B1-9949F65F6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10" y="2968571"/>
            <a:ext cx="3410426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7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팩토리얼</a:t>
            </a:r>
            <a:r>
              <a:rPr lang="ko-KR" altLang="en-US" dirty="0"/>
              <a:t> 구하기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팩토리얼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그 수보다 작거나 같은 모든 양의 정수의 곱</a:t>
            </a:r>
            <a:endParaRPr lang="en-US" altLang="ko-KR" dirty="0"/>
          </a:p>
          <a:p>
            <a:r>
              <a:rPr lang="en-US" altLang="ko-KR" dirty="0"/>
              <a:t>Ex) 5! = 5 x 4 x 3 x 2 x 1 = 120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E3C532-4B14-36A9-75CD-2F2918D38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72" y="2985466"/>
            <a:ext cx="3115110" cy="2429214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92C0FA4-DEAA-7DCB-CE8C-DC0891CCE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4" y="2985466"/>
            <a:ext cx="5651838" cy="24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81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ABBC1-29BA-847F-9F2A-98A5C2D7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5. </a:t>
            </a:r>
            <a:r>
              <a:rPr lang="ko-KR" altLang="en-US">
                <a:solidFill>
                  <a:schemeClr val="accent2"/>
                </a:solidFill>
              </a:rPr>
              <a:t>피보나치 수열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F8811-8C8E-B4BA-E94A-B0D645B7F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피보나치 수열은 다음과 같이 정의된다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숫자 </a:t>
            </a:r>
            <a:r>
              <a:rPr lang="en-US" altLang="ko-KR"/>
              <a:t>N</a:t>
            </a:r>
            <a:r>
              <a:rPr lang="ko-KR" altLang="en-US"/>
              <a:t>에 대해</a:t>
            </a:r>
            <a:r>
              <a:rPr lang="en-US" altLang="ko-KR"/>
              <a:t>, </a:t>
            </a:r>
            <a:r>
              <a:rPr lang="ko-KR" altLang="en-US"/>
              <a:t>피보나치 수열의 </a:t>
            </a:r>
            <a:r>
              <a:rPr lang="en-US" altLang="ko-KR"/>
              <a:t>N</a:t>
            </a:r>
            <a:r>
              <a:rPr lang="ko-KR" altLang="en-US"/>
              <a:t>번째 숫자를 구하는 프로그램을 작성</a:t>
            </a:r>
            <a:endParaRPr lang="en-US" altLang="ko-KR"/>
          </a:p>
          <a:p>
            <a:r>
              <a:rPr lang="ko-KR" altLang="en-US"/>
              <a:t>재귀함수를 사용하여 코드 작성</a:t>
            </a:r>
            <a:endParaRPr lang="en-US" altLang="ko-KR"/>
          </a:p>
          <a:p>
            <a:r>
              <a:rPr lang="ko-KR" altLang="en-US"/>
              <a:t>출력 예시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BBB17-7D67-8106-6BF8-54419F63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그림 5" descr="폰트, 친필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CC0DBB3E-BB1E-A2E5-DA1D-6DE74F85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9" y="1961962"/>
            <a:ext cx="5210902" cy="107647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99333FC-4924-9C76-A5AF-F3371EEB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5125"/>
              </p:ext>
            </p:extLst>
          </p:nvPr>
        </p:nvGraphicFramePr>
        <p:xfrm>
          <a:off x="1323348" y="3058160"/>
          <a:ext cx="5210904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8484">
                  <a:extLst>
                    <a:ext uri="{9D8B030D-6E8A-4147-A177-3AD203B41FA5}">
                      <a16:colId xmlns:a16="http://schemas.microsoft.com/office/drawing/2014/main" val="1768202842"/>
                    </a:ext>
                  </a:extLst>
                </a:gridCol>
                <a:gridCol w="868484">
                  <a:extLst>
                    <a:ext uri="{9D8B030D-6E8A-4147-A177-3AD203B41FA5}">
                      <a16:colId xmlns:a16="http://schemas.microsoft.com/office/drawing/2014/main" val="1483860445"/>
                    </a:ext>
                  </a:extLst>
                </a:gridCol>
                <a:gridCol w="868484">
                  <a:extLst>
                    <a:ext uri="{9D8B030D-6E8A-4147-A177-3AD203B41FA5}">
                      <a16:colId xmlns:a16="http://schemas.microsoft.com/office/drawing/2014/main" val="3414586036"/>
                    </a:ext>
                  </a:extLst>
                </a:gridCol>
                <a:gridCol w="868484">
                  <a:extLst>
                    <a:ext uri="{9D8B030D-6E8A-4147-A177-3AD203B41FA5}">
                      <a16:colId xmlns:a16="http://schemas.microsoft.com/office/drawing/2014/main" val="3471980095"/>
                    </a:ext>
                  </a:extLst>
                </a:gridCol>
                <a:gridCol w="868484">
                  <a:extLst>
                    <a:ext uri="{9D8B030D-6E8A-4147-A177-3AD203B41FA5}">
                      <a16:colId xmlns:a16="http://schemas.microsoft.com/office/drawing/2014/main" val="3966920806"/>
                    </a:ext>
                  </a:extLst>
                </a:gridCol>
                <a:gridCol w="868484">
                  <a:extLst>
                    <a:ext uri="{9D8B030D-6E8A-4147-A177-3AD203B41FA5}">
                      <a16:colId xmlns:a16="http://schemas.microsoft.com/office/drawing/2014/main" val="2656498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2196"/>
                  </a:ext>
                </a:extLst>
              </a:tr>
            </a:tbl>
          </a:graphicData>
        </a:graphic>
      </p:graphicFrame>
      <p:pic>
        <p:nvPicPr>
          <p:cNvPr id="9" name="그림 8" descr="폰트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4AE441A4-36FA-7977-FBF5-2DFEBCDE0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71" y="4771034"/>
            <a:ext cx="3200847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5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1D1C7-5BF9-D53D-9638-1691B84F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5. </a:t>
            </a:r>
            <a:r>
              <a:rPr lang="ko-KR" altLang="en-US"/>
              <a:t>정답</a:t>
            </a:r>
          </a:p>
        </p:txBody>
      </p:sp>
      <p:pic>
        <p:nvPicPr>
          <p:cNvPr id="6" name="내용 개체 틀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FFEFEC2-C933-0C53-D7DA-3D45DEAB7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15" y="1818976"/>
            <a:ext cx="8857922" cy="342262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D9E36-CAC1-3FD7-1078-62184F16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82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함수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713F5-59EA-7751-1DBA-E309382E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50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1103B-8009-31AD-A315-A50230A2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피보나치 수열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610371-3943-4783-9BF9-1011623F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E0362-699D-6688-BEBF-A13A34AA464E}"/>
              </a:ext>
            </a:extLst>
          </p:cNvPr>
          <p:cNvSpPr txBox="1"/>
          <p:nvPr/>
        </p:nvSpPr>
        <p:spPr>
          <a:xfrm>
            <a:off x="1140768" y="1014747"/>
            <a:ext cx="9374832" cy="15696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피보나치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(Fibonacci)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수열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수학에서 피보나치 수는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첫째 및 둘째 항이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그 뒤의 모든 항은 바로 앞 두 항의 합인 수열이다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처음 여섯 항은 각각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1, 1, 2, 3, 5, 8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이다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Picture 2" descr="https://statkclee.github.io/ai-lab/fig/ai-fibo-rabbit.png">
            <a:extLst>
              <a:ext uri="{FF2B5EF4-FFF2-40B4-BE49-F238E27FC236}">
                <a16:creationId xmlns:a16="http://schemas.microsoft.com/office/drawing/2014/main" id="{2470C846-4EFD-9B60-F890-F706A531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771834"/>
            <a:ext cx="4010492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61FB2F74-6E01-FE73-BA87-612417792498}"/>
              </a:ext>
            </a:extLst>
          </p:cNvPr>
          <p:cNvSpPr/>
          <p:nvPr/>
        </p:nvSpPr>
        <p:spPr>
          <a:xfrm>
            <a:off x="6443600" y="2771834"/>
            <a:ext cx="444489" cy="36004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sz="16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370CC93-2B4A-0600-F9E7-79F3DDE34558}"/>
              </a:ext>
            </a:extLst>
          </p:cNvPr>
          <p:cNvCxnSpPr/>
          <p:nvPr/>
        </p:nvCxnSpPr>
        <p:spPr>
          <a:xfrm>
            <a:off x="4583832" y="2915850"/>
            <a:ext cx="1656184" cy="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54FF6D86-99A0-5140-FB42-5447A5DBF248}"/>
              </a:ext>
            </a:extLst>
          </p:cNvPr>
          <p:cNvSpPr/>
          <p:nvPr/>
        </p:nvSpPr>
        <p:spPr>
          <a:xfrm>
            <a:off x="7303356" y="2818390"/>
            <a:ext cx="4290888" cy="295324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첫번째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달에 새로 태어난 토끼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한쌍이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있고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둘째달에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토끼가 커서 그대로 어른토끼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한쌍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세째달에는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새끼를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한쌍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낳아 어른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새끼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두쌍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네째달에는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어른이 새끼를 낳고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새끼는 어른이 되어 총 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세쌍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이렇게 계속 새끼를 낳고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죽지 않는다는 가정을 세우면 피보나치의 수가 된다</a:t>
            </a:r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41109D-38BC-3C83-49ED-16014FE4D09D}"/>
              </a:ext>
            </a:extLst>
          </p:cNvPr>
          <p:cNvSpPr/>
          <p:nvPr/>
        </p:nvSpPr>
        <p:spPr>
          <a:xfrm>
            <a:off x="6443600" y="3328144"/>
            <a:ext cx="444489" cy="36004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endParaRPr lang="ko-KR" altLang="en-US" sz="16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266DAF-E4CB-5786-FB0C-70879B6C078E}"/>
              </a:ext>
            </a:extLst>
          </p:cNvPr>
          <p:cNvCxnSpPr/>
          <p:nvPr/>
        </p:nvCxnSpPr>
        <p:spPr>
          <a:xfrm>
            <a:off x="4583832" y="3472160"/>
            <a:ext cx="1656184" cy="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9A86B8B-3D56-11E0-F108-CBE389636FE1}"/>
              </a:ext>
            </a:extLst>
          </p:cNvPr>
          <p:cNvSpPr/>
          <p:nvPr/>
        </p:nvSpPr>
        <p:spPr>
          <a:xfrm>
            <a:off x="6443600" y="3889690"/>
            <a:ext cx="444489" cy="36004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endParaRPr lang="ko-KR" altLang="en-US" sz="16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74F38B5-10A2-5BB8-3762-6854124F8135}"/>
              </a:ext>
            </a:extLst>
          </p:cNvPr>
          <p:cNvCxnSpPr/>
          <p:nvPr/>
        </p:nvCxnSpPr>
        <p:spPr>
          <a:xfrm>
            <a:off x="5087888" y="4033706"/>
            <a:ext cx="1152128" cy="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id="{7B4F14CC-2193-B90E-32F3-990ABDB6FA5B}"/>
              </a:ext>
            </a:extLst>
          </p:cNvPr>
          <p:cNvSpPr/>
          <p:nvPr/>
        </p:nvSpPr>
        <p:spPr>
          <a:xfrm>
            <a:off x="6443600" y="4399709"/>
            <a:ext cx="444489" cy="36004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lang="ko-KR" altLang="en-US" sz="16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7B934D-A93F-FA8F-8A8F-2824B7004524}"/>
              </a:ext>
            </a:extLst>
          </p:cNvPr>
          <p:cNvCxnSpPr/>
          <p:nvPr/>
        </p:nvCxnSpPr>
        <p:spPr>
          <a:xfrm>
            <a:off x="5087888" y="4543725"/>
            <a:ext cx="1152128" cy="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8">
            <a:extLst>
              <a:ext uri="{FF2B5EF4-FFF2-40B4-BE49-F238E27FC236}">
                <a16:creationId xmlns:a16="http://schemas.microsoft.com/office/drawing/2014/main" id="{9ED8B9A9-DDDB-BF14-AEF6-283AD1144A9E}"/>
              </a:ext>
            </a:extLst>
          </p:cNvPr>
          <p:cNvSpPr/>
          <p:nvPr/>
        </p:nvSpPr>
        <p:spPr>
          <a:xfrm>
            <a:off x="6443600" y="5004082"/>
            <a:ext cx="444489" cy="36004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endParaRPr lang="ko-KR" altLang="en-US" sz="16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B2D415A-756B-707A-97D9-7F04AD55DFEA}"/>
              </a:ext>
            </a:extLst>
          </p:cNvPr>
          <p:cNvCxnSpPr/>
          <p:nvPr/>
        </p:nvCxnSpPr>
        <p:spPr>
          <a:xfrm>
            <a:off x="5663952" y="5148098"/>
            <a:ext cx="576064" cy="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AD10D973-DF43-9DA4-CC3D-EF1F5ECFEFC4}"/>
              </a:ext>
            </a:extLst>
          </p:cNvPr>
          <p:cNvSpPr/>
          <p:nvPr/>
        </p:nvSpPr>
        <p:spPr>
          <a:xfrm>
            <a:off x="6443600" y="5591613"/>
            <a:ext cx="444489" cy="360040"/>
          </a:xfrm>
          <a:prstGeom prst="round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endParaRPr lang="ko-KR" altLang="en-US" sz="16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8DFC3EC-6F46-429C-DB8C-4FA4E916BC93}"/>
              </a:ext>
            </a:extLst>
          </p:cNvPr>
          <p:cNvCxnSpPr/>
          <p:nvPr/>
        </p:nvCxnSpPr>
        <p:spPr>
          <a:xfrm>
            <a:off x="6074044" y="5735629"/>
            <a:ext cx="165972" cy="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형 설명선 23">
            <a:extLst>
              <a:ext uri="{FF2B5EF4-FFF2-40B4-BE49-F238E27FC236}">
                <a16:creationId xmlns:a16="http://schemas.microsoft.com/office/drawing/2014/main" id="{6BAB78D3-A3B4-587A-B365-F70A7034B61B}"/>
              </a:ext>
            </a:extLst>
          </p:cNvPr>
          <p:cNvSpPr/>
          <p:nvPr/>
        </p:nvSpPr>
        <p:spPr>
          <a:xfrm>
            <a:off x="3071664" y="2492896"/>
            <a:ext cx="778220" cy="595568"/>
          </a:xfrm>
          <a:prstGeom prst="wedgeEllipseCallout">
            <a:avLst>
              <a:gd name="adj1" fmla="val 63627"/>
              <a:gd name="adj2" fmla="val 13454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새끼</a:t>
            </a:r>
          </a:p>
        </p:txBody>
      </p:sp>
      <p:sp>
        <p:nvSpPr>
          <p:cNvPr id="21" name="타원형 설명선 25">
            <a:extLst>
              <a:ext uri="{FF2B5EF4-FFF2-40B4-BE49-F238E27FC236}">
                <a16:creationId xmlns:a16="http://schemas.microsoft.com/office/drawing/2014/main" id="{A36834DA-0957-6887-4A92-C0846554388D}"/>
              </a:ext>
            </a:extLst>
          </p:cNvPr>
          <p:cNvSpPr/>
          <p:nvPr/>
        </p:nvSpPr>
        <p:spPr>
          <a:xfrm>
            <a:off x="3071664" y="3160472"/>
            <a:ext cx="778220" cy="595568"/>
          </a:xfrm>
          <a:prstGeom prst="wedgeEllipseCallout">
            <a:avLst>
              <a:gd name="adj1" fmla="val 68103"/>
              <a:gd name="adj2" fmla="val -11404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어른</a:t>
            </a:r>
          </a:p>
        </p:txBody>
      </p:sp>
    </p:spTree>
    <p:extLst>
      <p:ext uri="{BB962C8B-B14F-4D97-AF65-F5344CB8AC3E}">
        <p14:creationId xmlns:p14="http://schemas.microsoft.com/office/powerpoint/2010/main" val="2799720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재귀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6"/>
          <a:stretch/>
        </p:blipFill>
        <p:spPr>
          <a:xfrm>
            <a:off x="8372516" y="3691030"/>
            <a:ext cx="388654" cy="11977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204" y="1004752"/>
            <a:ext cx="4275191" cy="52734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2149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926C7-DA41-AF17-0D40-297F9813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1871D6-B550-85E4-211D-590C78B7F831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람다식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AC098-75F0-0AE0-C29F-D3FFFF00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29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C5E92-8CA3-7E38-BCF1-AD4ECCAD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/>
              <a:t> </a:t>
            </a:r>
            <a:r>
              <a:rPr lang="en-US" altLang="ko-KR"/>
              <a:t>Lambda</a:t>
            </a:r>
            <a:r>
              <a:rPr lang="en-US" altLang="ko-KR" sz="7200"/>
              <a:t> </a:t>
            </a:r>
            <a:r>
              <a:rPr lang="en-US" altLang="ko-KR"/>
              <a:t>Expressions(</a:t>
            </a:r>
            <a:r>
              <a:rPr lang="ko-KR" altLang="en-US"/>
              <a:t>람다식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FE073-F553-77E3-C3A8-D7DFB34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람다 함수</a:t>
            </a:r>
            <a:r>
              <a:rPr lang="en-US" altLang="ko-KR"/>
              <a:t>(Lambda Function)</a:t>
            </a:r>
            <a:r>
              <a:rPr lang="ko-KR" altLang="en-US"/>
              <a:t>는 짧은 익명 함수를 작성할 때 사용</a:t>
            </a:r>
            <a:endParaRPr lang="en-US" altLang="ko-KR"/>
          </a:p>
          <a:p>
            <a:r>
              <a:rPr lang="ko-KR" altLang="en-US"/>
              <a:t>일반적인 </a:t>
            </a:r>
            <a:r>
              <a:rPr lang="en-US" altLang="ko-KR"/>
              <a:t>def </a:t>
            </a:r>
            <a:r>
              <a:rPr lang="ko-KR" altLang="en-US"/>
              <a:t>키워드를 사용하는 함수와 달리</a:t>
            </a:r>
            <a:r>
              <a:rPr lang="en-US" altLang="ko-KR"/>
              <a:t>, </a:t>
            </a:r>
            <a:r>
              <a:rPr lang="ko-KR" altLang="en-US"/>
              <a:t>이름 없이 한 줄로 간단히 정의할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E4BC05-316D-3C35-FEF2-D1A27BBD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05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DBC3C-F4DD-5709-4A0C-3039B66B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/>
              <a:t> </a:t>
            </a:r>
            <a:r>
              <a:rPr lang="en-US" altLang="ko-KR"/>
              <a:t>Lambda</a:t>
            </a:r>
            <a:r>
              <a:rPr lang="en-US" altLang="ko-KR" sz="7200"/>
              <a:t> </a:t>
            </a:r>
            <a:r>
              <a:rPr lang="en-US" altLang="ko-KR"/>
              <a:t>Expressions(</a:t>
            </a:r>
            <a:r>
              <a:rPr lang="ko-KR" altLang="en-US"/>
              <a:t>람다식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2A64F2-215E-15B3-D4DD-20F6D44E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5" name="모서리가 둥근 직사각형 17">
            <a:extLst>
              <a:ext uri="{FF2B5EF4-FFF2-40B4-BE49-F238E27FC236}">
                <a16:creationId xmlns:a16="http://schemas.microsoft.com/office/drawing/2014/main" id="{89B21579-3748-DC93-48FF-3602333439E3}"/>
              </a:ext>
            </a:extLst>
          </p:cNvPr>
          <p:cNvSpPr/>
          <p:nvPr/>
        </p:nvSpPr>
        <p:spPr>
          <a:xfrm>
            <a:off x="1151467" y="1268760"/>
            <a:ext cx="8760957" cy="150922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8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Lambda Expressions(</a:t>
            </a:r>
            <a:r>
              <a:rPr lang="ko-KR" altLang="en-US" sz="2800" b="1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람다식</a:t>
            </a:r>
            <a:r>
              <a:rPr lang="en-US" altLang="ko-KR" sz="28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2400" b="1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lambda 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키워드로 익명 함수를 </a:t>
            </a:r>
            <a:r>
              <a:rPr lang="ko-KR" altLang="en-US" sz="2400" b="1" dirty="0" err="1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만들수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있다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return 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생략함</a:t>
            </a:r>
            <a:endParaRPr lang="en-US" altLang="ko-KR" sz="2400" b="1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ED10D2-AD6F-70AF-ACE5-9D0D4D89C65C}"/>
              </a:ext>
            </a:extLst>
          </p:cNvPr>
          <p:cNvGrpSpPr/>
          <p:nvPr/>
        </p:nvGrpSpPr>
        <p:grpSpPr>
          <a:xfrm>
            <a:off x="2675695" y="3065165"/>
            <a:ext cx="3888432" cy="720080"/>
            <a:chOff x="1928664" y="2420888"/>
            <a:chExt cx="3888432" cy="72008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772DE2E-9A20-535D-924A-8CAEDFFAEBA9}"/>
                </a:ext>
              </a:extLst>
            </p:cNvPr>
            <p:cNvSpPr/>
            <p:nvPr/>
          </p:nvSpPr>
          <p:spPr>
            <a:xfrm>
              <a:off x="2127475" y="2502458"/>
              <a:ext cx="3389069" cy="5155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lambda</a:t>
              </a:r>
              <a:r>
                <a:rPr lang="en-US" altLang="ko-KR" sz="2000" b="1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2000" b="1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매개변수</a:t>
              </a:r>
              <a:r>
                <a:rPr lang="en-US" altLang="ko-KR" sz="2000" b="1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2000" b="1" dirty="0">
                  <a:solidFill>
                    <a:srgbClr val="C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</a:t>
              </a:r>
              <a:r>
                <a:rPr lang="en-US" altLang="ko-KR" sz="2000" b="1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2000" b="1" dirty="0" err="1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표현식</a:t>
              </a:r>
              <a:endParaRPr lang="en-US" altLang="ko-KR" sz="20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" name="모서리가 둥근 직사각형 6">
              <a:extLst>
                <a:ext uri="{FF2B5EF4-FFF2-40B4-BE49-F238E27FC236}">
                  <a16:creationId xmlns:a16="http://schemas.microsoft.com/office/drawing/2014/main" id="{A4A57435-AEBE-693C-A414-A0CFB754B0AA}"/>
                </a:ext>
              </a:extLst>
            </p:cNvPr>
            <p:cNvSpPr/>
            <p:nvPr/>
          </p:nvSpPr>
          <p:spPr>
            <a:xfrm>
              <a:off x="1928664" y="2420888"/>
              <a:ext cx="3888432" cy="72008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12" name="그림 1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1884EEF4-E41F-9E1C-F715-27246A99F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95" y="4095933"/>
            <a:ext cx="2871992" cy="2069339"/>
          </a:xfrm>
          <a:prstGeom prst="rect">
            <a:avLst/>
          </a:prstGeom>
        </p:spPr>
      </p:pic>
      <p:pic>
        <p:nvPicPr>
          <p:cNvPr id="14" name="그림 13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82135880-DFB0-921F-69FC-1A3B0F289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78" y="4095933"/>
            <a:ext cx="3545663" cy="11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82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744726" y="1265952"/>
            <a:ext cx="4392487" cy="57606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매개변수가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람다 함수</a:t>
            </a:r>
            <a:endParaRPr lang="en-US" altLang="ko-KR" sz="2000" b="1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-11426" y="-126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en-US" altLang="ko-KR" dirty="0"/>
              <a:t>Lambda</a:t>
            </a:r>
            <a:r>
              <a:rPr lang="en-US" altLang="ko-KR" sz="6600" dirty="0"/>
              <a:t> </a:t>
            </a:r>
            <a:r>
              <a:rPr lang="en-US" altLang="ko-KR" dirty="0"/>
              <a:t>Expressions(</a:t>
            </a:r>
            <a:r>
              <a:rPr lang="ko-KR" altLang="en-US" dirty="0" err="1"/>
              <a:t>람다식</a:t>
            </a:r>
            <a:r>
              <a:rPr lang="en-US" altLang="ko-KR" dirty="0"/>
              <a:t>)</a:t>
            </a:r>
            <a:endParaRPr lang="ko-KR" altLang="en-US" sz="2800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27CAB2A-B186-DE78-4023-1FA26385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22" y="1921672"/>
            <a:ext cx="3716891" cy="41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28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86681" y="1140307"/>
            <a:ext cx="4392487" cy="57606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매개변수가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 람다 함수</a:t>
            </a:r>
            <a:endParaRPr lang="en-US" altLang="ko-KR" sz="2000" b="1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-11426" y="-126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en-US" altLang="ko-KR" dirty="0"/>
              <a:t>Lambda</a:t>
            </a:r>
            <a:r>
              <a:rPr lang="en-US" altLang="ko-KR" sz="6600" dirty="0"/>
              <a:t> </a:t>
            </a:r>
            <a:r>
              <a:rPr lang="en-US" altLang="ko-KR" dirty="0"/>
              <a:t>Expressions(</a:t>
            </a:r>
            <a:r>
              <a:rPr lang="ko-KR" altLang="en-US" dirty="0" err="1"/>
              <a:t>람다식</a:t>
            </a:r>
            <a:r>
              <a:rPr lang="en-US" altLang="ko-KR" dirty="0"/>
              <a:t>)</a:t>
            </a:r>
            <a:endParaRPr lang="ko-KR" altLang="en-US" sz="28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E896E98-3212-289A-6C6A-2DF9EF1CB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15" y="1824392"/>
            <a:ext cx="4131905" cy="43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12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4297" y="1178449"/>
            <a:ext cx="5184575" cy="57606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람다 함수를 매개 변수로 전달하기</a:t>
            </a:r>
            <a:endParaRPr lang="en-US" altLang="ko-KR" sz="2000" b="1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-11426" y="-126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en-US" altLang="ko-KR" dirty="0"/>
              <a:t>Lambda</a:t>
            </a:r>
            <a:r>
              <a:rPr lang="en-US" altLang="ko-KR" sz="6600" dirty="0"/>
              <a:t> </a:t>
            </a:r>
            <a:r>
              <a:rPr lang="en-US" altLang="ko-KR" dirty="0"/>
              <a:t>Expressions(</a:t>
            </a:r>
            <a:r>
              <a:rPr lang="ko-KR" altLang="en-US" dirty="0" err="1"/>
              <a:t>람다식</a:t>
            </a:r>
            <a:r>
              <a:rPr lang="en-US" altLang="ko-KR" dirty="0"/>
              <a:t>)</a:t>
            </a:r>
            <a:endParaRPr lang="ko-KR" altLang="en-US" sz="28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22FBAD6-1E4C-395D-39EF-3D1BCA530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36" y="1754513"/>
            <a:ext cx="4437924" cy="44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60902" y="1361384"/>
            <a:ext cx="666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lambda - map()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함수와 함께 사용 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-11426" y="-126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en-US" altLang="ko-KR" dirty="0"/>
              <a:t>Lambda</a:t>
            </a:r>
            <a:r>
              <a:rPr lang="en-US" altLang="ko-KR" sz="6600" dirty="0"/>
              <a:t> </a:t>
            </a:r>
            <a:r>
              <a:rPr lang="en-US" altLang="ko-KR" dirty="0"/>
              <a:t>Expressions(</a:t>
            </a:r>
            <a:r>
              <a:rPr lang="ko-KR" altLang="en-US" dirty="0" err="1"/>
              <a:t>람다식</a:t>
            </a:r>
            <a:r>
              <a:rPr lang="en-US" altLang="ko-KR" dirty="0"/>
              <a:t>)</a:t>
            </a:r>
            <a:endParaRPr lang="ko-KR" altLang="en-US" sz="2800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D1F5652-7616-2D86-D769-A2625B437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77" y="1972786"/>
            <a:ext cx="5814183" cy="37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46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-11426" y="-126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  </a:t>
            </a:r>
            <a:r>
              <a:rPr lang="en-US" altLang="ko-KR" dirty="0"/>
              <a:t>Lambda</a:t>
            </a:r>
            <a:r>
              <a:rPr lang="en-US" altLang="ko-KR" sz="6600" dirty="0"/>
              <a:t> </a:t>
            </a:r>
            <a:r>
              <a:rPr lang="en-US" altLang="ko-KR" dirty="0"/>
              <a:t>Expressions(</a:t>
            </a:r>
            <a:r>
              <a:rPr lang="ko-KR" altLang="en-US" dirty="0" err="1"/>
              <a:t>람다식</a:t>
            </a:r>
            <a:r>
              <a:rPr lang="en-US" altLang="ko-KR" dirty="0"/>
              <a:t>)</a:t>
            </a:r>
            <a:endParaRPr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73222-9185-0458-3063-FE4C1892CB24}"/>
              </a:ext>
            </a:extLst>
          </p:cNvPr>
          <p:cNvSpPr txBox="1"/>
          <p:nvPr/>
        </p:nvSpPr>
        <p:spPr>
          <a:xfrm>
            <a:off x="1360902" y="1361384"/>
            <a:ext cx="666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lambda - filter() </a:t>
            </a:r>
            <a:r>
              <a:rPr lang="ko-KR" altLang="en-US" sz="24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함수와 함께 사용 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B9F354-FB88-2ECC-32D4-F495E63E6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39" y="1985216"/>
            <a:ext cx="5799942" cy="304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1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EFEB6-29F1-05BC-1924-B5848F2A0FE1}"/>
              </a:ext>
            </a:extLst>
          </p:cNvPr>
          <p:cNvGrpSpPr/>
          <p:nvPr/>
        </p:nvGrpSpPr>
        <p:grpSpPr>
          <a:xfrm>
            <a:off x="1276350" y="3234810"/>
            <a:ext cx="3332787" cy="2789239"/>
            <a:chOff x="4334837" y="2743199"/>
            <a:chExt cx="3332787" cy="278923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2F040F-AFB3-38B7-5013-05D3B1D4E522}"/>
                </a:ext>
              </a:extLst>
            </p:cNvPr>
            <p:cNvSpPr/>
            <p:nvPr/>
          </p:nvSpPr>
          <p:spPr>
            <a:xfrm>
              <a:off x="4334837" y="3713724"/>
              <a:ext cx="3332787" cy="7011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프로그래밍 코드 블록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A377D5-C7A0-E726-8C37-C1ABDD77414F}"/>
                </a:ext>
              </a:extLst>
            </p:cNvPr>
            <p:cNvSpPr/>
            <p:nvPr/>
          </p:nvSpPr>
          <p:spPr>
            <a:xfrm>
              <a:off x="4676775" y="2743199"/>
              <a:ext cx="1152525" cy="1047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INPUT</a:t>
              </a:r>
              <a:endParaRPr lang="ko-KR" altLang="en-US" sz="2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E39B400B-2E34-14F2-DF63-068A0FCF8415}"/>
                </a:ext>
              </a:extLst>
            </p:cNvPr>
            <p:cNvSpPr/>
            <p:nvPr/>
          </p:nvSpPr>
          <p:spPr>
            <a:xfrm>
              <a:off x="5157787" y="3429000"/>
              <a:ext cx="190500" cy="36195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386FC7-1700-F596-5027-8582EA36EC84}"/>
                </a:ext>
              </a:extLst>
            </p:cNvPr>
            <p:cNvSpPr/>
            <p:nvPr/>
          </p:nvSpPr>
          <p:spPr>
            <a:xfrm>
              <a:off x="5962651" y="4314826"/>
              <a:ext cx="1504950" cy="1217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OUTPUT</a:t>
              </a:r>
              <a:endParaRPr lang="ko-KR" altLang="en-US" sz="2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6B020ED1-82D8-683E-298D-2D460D3CD257}"/>
                </a:ext>
              </a:extLst>
            </p:cNvPr>
            <p:cNvSpPr/>
            <p:nvPr/>
          </p:nvSpPr>
          <p:spPr>
            <a:xfrm>
              <a:off x="6619876" y="4337611"/>
              <a:ext cx="190500" cy="36195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B63E630-96A4-369F-AA20-23D3F33E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EB1C1-DC76-50E0-CB7D-3C41F954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함수는 특정 작업을 수행하도록 만든 코드</a:t>
            </a:r>
            <a:endParaRPr lang="en-US" altLang="ko-KR"/>
          </a:p>
          <a:p>
            <a:r>
              <a:rPr lang="ko-KR" altLang="en-US"/>
              <a:t>코드를 미리 정의해 두면</a:t>
            </a:r>
            <a:r>
              <a:rPr lang="en-US" altLang="ko-KR"/>
              <a:t>, </a:t>
            </a:r>
            <a:r>
              <a:rPr lang="ko-KR" altLang="en-US"/>
              <a:t>나중에 반복적으로 그 작업을 하고 싶을 때 함수 이름만 불러주면 실행이 됨</a:t>
            </a:r>
            <a:endParaRPr lang="en-US" altLang="ko-KR"/>
          </a:p>
          <a:p>
            <a:r>
              <a:rPr lang="ko-KR" altLang="en-US"/>
              <a:t>무엇인가를 넣으면 그에 대한 결과값이 나오는것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9A2364-19E5-7093-BB9D-9B5BFB9D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8" name="그림 17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D0C0107-B936-3A44-2D31-72EEC0639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49" y="4205335"/>
            <a:ext cx="3210888" cy="8136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176D20-4230-8D58-12A4-EBE7B2780174}"/>
              </a:ext>
            </a:extLst>
          </p:cNvPr>
          <p:cNvSpPr/>
          <p:nvPr/>
        </p:nvSpPr>
        <p:spPr>
          <a:xfrm>
            <a:off x="6029324" y="4282561"/>
            <a:ext cx="1943101" cy="339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F3824D-F3E2-9066-8D79-A88B5180F367}"/>
              </a:ext>
            </a:extLst>
          </p:cNvPr>
          <p:cNvSpPr/>
          <p:nvPr/>
        </p:nvSpPr>
        <p:spPr>
          <a:xfrm>
            <a:off x="5348289" y="4633350"/>
            <a:ext cx="1943101" cy="339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514E0A-BDB1-25C2-2837-AEE0FEA2ACF5}"/>
              </a:ext>
            </a:extLst>
          </p:cNvPr>
          <p:cNvCxnSpPr/>
          <p:nvPr/>
        </p:nvCxnSpPr>
        <p:spPr>
          <a:xfrm flipH="1">
            <a:off x="8124825" y="4452143"/>
            <a:ext cx="7626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CBF1F88-0024-5487-CEF6-2D3E886841DF}"/>
              </a:ext>
            </a:extLst>
          </p:cNvPr>
          <p:cNvSpPr txBox="1"/>
          <p:nvPr/>
        </p:nvSpPr>
        <p:spPr>
          <a:xfrm>
            <a:off x="8911600" y="4252088"/>
            <a:ext cx="113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Input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C321F2-9155-D299-FC74-9D6BBAFFCA1E}"/>
              </a:ext>
            </a:extLst>
          </p:cNvPr>
          <p:cNvSpPr txBox="1"/>
          <p:nvPr/>
        </p:nvSpPr>
        <p:spPr>
          <a:xfrm>
            <a:off x="8887449" y="460287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Output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052F32-DB78-1B10-7371-3F9C9AD10933}"/>
              </a:ext>
            </a:extLst>
          </p:cNvPr>
          <p:cNvCxnSpPr/>
          <p:nvPr/>
        </p:nvCxnSpPr>
        <p:spPr>
          <a:xfrm flipH="1">
            <a:off x="8124825" y="4809279"/>
            <a:ext cx="7626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016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6A5C3-9E1E-1E6C-3F1D-26CD8CE6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6. </a:t>
            </a:r>
            <a:r>
              <a:rPr lang="ko-KR" altLang="en-US">
                <a:solidFill>
                  <a:schemeClr val="accent2"/>
                </a:solidFill>
              </a:rPr>
              <a:t>함수 종합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5924F-F598-E272-D40C-858DD0393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날씨 데이터 분석 프로그래밍 만들기</a:t>
            </a:r>
            <a:endParaRPr lang="en-US" altLang="ko-KR"/>
          </a:p>
          <a:p>
            <a:r>
              <a:rPr lang="ko-KR" altLang="en-US"/>
              <a:t>날씨 데이터는 아래와 같이 </a:t>
            </a:r>
            <a:r>
              <a:rPr lang="en-US" altLang="ko-KR"/>
              <a:t>2</a:t>
            </a:r>
            <a:r>
              <a:rPr lang="ko-KR" altLang="en-US"/>
              <a:t>차원리스트 형태로 작성되어있음</a:t>
            </a:r>
            <a:endParaRPr lang="en-US" altLang="ko-KR"/>
          </a:p>
          <a:p>
            <a:r>
              <a:rPr lang="ko-KR" altLang="en-US"/>
              <a:t>안쪽 리스트는 날짜</a:t>
            </a:r>
            <a:r>
              <a:rPr lang="en-US" altLang="ko-KR"/>
              <a:t>, </a:t>
            </a:r>
            <a:r>
              <a:rPr lang="ko-KR" altLang="en-US"/>
              <a:t>지역</a:t>
            </a:r>
            <a:r>
              <a:rPr lang="en-US" altLang="ko-KR"/>
              <a:t>, </a:t>
            </a:r>
            <a:r>
              <a:rPr lang="ko-KR" altLang="en-US"/>
              <a:t>온도</a:t>
            </a:r>
            <a:r>
              <a:rPr lang="en-US" altLang="ko-KR"/>
              <a:t>, </a:t>
            </a:r>
            <a:r>
              <a:rPr lang="ko-KR" altLang="en-US"/>
              <a:t>강수량 순으로 표기되어있음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B2333-617D-E2DD-CBB4-838D119A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6" name="그림 5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F96423B4-299C-3834-10B5-6CB6310DD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29" y="3145622"/>
            <a:ext cx="4537368" cy="24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87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82BDB-7939-C499-A7A9-75D25E4A7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9DD41-5D48-6D05-534A-88F9CEA6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6. </a:t>
            </a:r>
            <a:r>
              <a:rPr lang="ko-KR" altLang="en-US">
                <a:solidFill>
                  <a:schemeClr val="accent2"/>
                </a:solidFill>
              </a:rPr>
              <a:t>함수 종합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59138-3839-0347-E55B-1FFD4E83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아래와 같이 날씨 데이터를 분석할 수 있는 함수들을 생성하여 제작</a:t>
            </a:r>
            <a:endParaRPr lang="en-US" altLang="ko-KR"/>
          </a:p>
          <a:p>
            <a:pPr lvl="1"/>
            <a:r>
              <a:rPr lang="ko-KR" altLang="en-US"/>
              <a:t>도시별 평균기온 계산</a:t>
            </a:r>
            <a:endParaRPr lang="en-US" altLang="ko-KR"/>
          </a:p>
          <a:p>
            <a:pPr lvl="1"/>
            <a:r>
              <a:rPr lang="ko-KR" altLang="en-US"/>
              <a:t>도시별 최고</a:t>
            </a:r>
            <a:r>
              <a:rPr lang="en-US" altLang="ko-KR"/>
              <a:t>/</a:t>
            </a:r>
            <a:r>
              <a:rPr lang="ko-KR" altLang="en-US"/>
              <a:t>최소 기온 찾기</a:t>
            </a:r>
            <a:endParaRPr lang="en-US" altLang="ko-KR"/>
          </a:p>
          <a:p>
            <a:pPr lvl="1"/>
            <a:r>
              <a:rPr lang="ko-KR" altLang="en-US"/>
              <a:t>도시별 강수량 분석</a:t>
            </a:r>
            <a:endParaRPr lang="en-US" altLang="ko-KR"/>
          </a:p>
          <a:p>
            <a:pPr lvl="1"/>
            <a:r>
              <a:rPr lang="ko-KR" altLang="en-US"/>
              <a:t>데이터 추가</a:t>
            </a:r>
            <a:endParaRPr lang="en-US" altLang="ko-KR"/>
          </a:p>
          <a:p>
            <a:pPr lvl="1"/>
            <a:r>
              <a:rPr lang="ko-KR" altLang="en-US"/>
              <a:t>전체 데이터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60AC8-66C4-C6BB-F2F6-A3B6902F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13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16F6-75BA-E842-2190-A5AF507EC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8BBD5-051D-072A-3F0D-FA14D025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6. </a:t>
            </a:r>
            <a:r>
              <a:rPr lang="ko-KR" altLang="en-US">
                <a:solidFill>
                  <a:schemeClr val="accent2"/>
                </a:solidFill>
              </a:rPr>
              <a:t>함수 종합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DCD78-84D4-4FA2-A514-3DB60AB02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출력예시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30622A-E6B8-B99F-EA63-3541B87F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C9B53EF-07D7-1607-D9BE-FEA6D932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1" y="1800609"/>
            <a:ext cx="3210389" cy="2210560"/>
          </a:xfrm>
          <a:prstGeom prst="rect">
            <a:avLst/>
          </a:prstGeom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4FF33BA-1163-73B7-F5B3-8E61C4D6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71" y="1800609"/>
            <a:ext cx="3871805" cy="2190837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666AFA3-8957-2B6B-D388-3CDFE3D2B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1" y="4075178"/>
            <a:ext cx="3210389" cy="23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1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B1C48-7E4A-E33B-7F1B-27AB5D62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A670A-604A-6990-6C5E-42298410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6. </a:t>
            </a:r>
            <a:r>
              <a:rPr lang="ko-KR" altLang="en-US">
                <a:solidFill>
                  <a:schemeClr val="accent2"/>
                </a:solidFill>
              </a:rPr>
              <a:t>함수 종합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4CF0E-449A-7241-0C4F-EE4712D83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출력예시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DA234B-B1EF-7FBA-F879-37E3FB9F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157F398-310A-05D2-5007-A39415FEB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11" y="1794273"/>
            <a:ext cx="4244293" cy="3009897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86B662F-654A-A34E-B339-1D476D1BE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88" y="1790187"/>
            <a:ext cx="6030835" cy="392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95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def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함수를 정의할 수 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함수는 매개변수가 있는 함수</a:t>
            </a:r>
            <a:r>
              <a:rPr lang="en-US" altLang="ko-KR" sz="2800"/>
              <a:t>,</a:t>
            </a:r>
            <a:r>
              <a:rPr lang="ko-KR" altLang="en-US" sz="2800"/>
              <a:t> 결과값이 있는 함수가 있으며 주로 매개변수와 결과값이 있는 함수로 사용한다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람다식은 </a:t>
            </a:r>
            <a:r>
              <a:rPr lang="en-US" altLang="ko-KR" sz="2800"/>
              <a:t>lambda</a:t>
            </a:r>
            <a:r>
              <a:rPr lang="ko-KR" altLang="en-US" sz="2800"/>
              <a:t>라는 키워드를 활용하여 함수를 한줄로 표현하는 방법이다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함수를 이용해서 코드의 중복을 최소화 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F11690-535A-13D8-1ED5-57F00FE6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18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다음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/>
              <a:t>이번수업은 앞으로 파이썬의 함수에 대해서 알아보았습니다</a:t>
            </a:r>
            <a:r>
              <a:rPr lang="en-US" altLang="ko-KR"/>
              <a:t>.</a:t>
            </a:r>
          </a:p>
          <a:p>
            <a:r>
              <a:rPr lang="ko-KR" altLang="en-US"/>
              <a:t>다음시간에는 클래스의 개념에 대해서 설명하겠습니다</a:t>
            </a:r>
            <a:r>
              <a:rPr lang="en-US" altLang="ko-KR"/>
              <a:t>.</a:t>
            </a: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116BB0-3C2F-BA46-C270-25CE155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3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함수와 매서드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 err="1"/>
              <a:t>식별자에</a:t>
            </a:r>
            <a:r>
              <a:rPr lang="ko-KR" altLang="en-US" dirty="0"/>
              <a:t> 괄호가 </a:t>
            </a:r>
            <a:r>
              <a:rPr lang="ko-KR" altLang="en-US"/>
              <a:t>붙은 것</a:t>
            </a:r>
            <a:endParaRPr lang="en-US" altLang="ko-KR"/>
          </a:p>
          <a:p>
            <a:r>
              <a:rPr lang="ko-KR" altLang="en-US"/>
              <a:t>식별자</a:t>
            </a:r>
            <a:r>
              <a:rPr lang="en-US" altLang="ko-KR"/>
              <a:t>. </a:t>
            </a:r>
            <a:r>
              <a:rPr lang="ko-KR" altLang="en-US"/>
              <a:t>으로 연결된 것은 매서드라고 불림</a:t>
            </a:r>
            <a:endParaRPr lang="en-US" altLang="ko-KR" dirty="0"/>
          </a:p>
          <a:p>
            <a:r>
              <a:rPr lang="ko-KR" altLang="en-US"/>
              <a:t>파이썬에 </a:t>
            </a:r>
            <a:r>
              <a:rPr lang="ko-KR" altLang="en-US" dirty="0"/>
              <a:t>기본으로 포함되어 </a:t>
            </a:r>
            <a:r>
              <a:rPr lang="ko-KR" altLang="en-US"/>
              <a:t>있는 함수</a:t>
            </a:r>
            <a:r>
              <a:rPr lang="en-US" altLang="ko-KR"/>
              <a:t>(</a:t>
            </a:r>
            <a:r>
              <a:rPr lang="ko-KR" altLang="en-US"/>
              <a:t>내장함수</a:t>
            </a:r>
            <a:r>
              <a:rPr lang="en-US" altLang="ko-KR"/>
              <a:t>)</a:t>
            </a:r>
            <a:r>
              <a:rPr lang="ko-KR" altLang="en-US"/>
              <a:t>도 있고</a:t>
            </a:r>
            <a:r>
              <a:rPr lang="en-US" altLang="ko-KR" dirty="0"/>
              <a:t> </a:t>
            </a:r>
            <a:r>
              <a:rPr lang="ko-KR" altLang="en-US"/>
              <a:t>프로그래머가 </a:t>
            </a:r>
            <a:r>
              <a:rPr lang="ko-KR" altLang="en-US" dirty="0"/>
              <a:t>직접 만들 수도 있음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751263"/>
            <a:ext cx="3881224" cy="19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관련 용어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수학에서의 함수로 설명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x = 3</a:t>
            </a:r>
            <a:r>
              <a:rPr lang="ko-KR" altLang="en-US" dirty="0"/>
              <a:t>을 대입한 </a:t>
            </a:r>
            <a:r>
              <a:rPr lang="en-US" altLang="ko-KR" dirty="0"/>
              <a:t>f(3) -&gt; </a:t>
            </a:r>
            <a:r>
              <a:rPr lang="ko-KR" altLang="en-US" dirty="0"/>
              <a:t>함수 호출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3 -&gt; </a:t>
            </a:r>
            <a:r>
              <a:rPr lang="ko-KR" altLang="en-US" dirty="0"/>
              <a:t>매개 변수</a:t>
            </a:r>
            <a:r>
              <a:rPr lang="en-US" altLang="ko-KR" dirty="0"/>
              <a:t>(</a:t>
            </a:r>
            <a:r>
              <a:rPr lang="ko-KR" altLang="en-US" dirty="0"/>
              <a:t>함수에 </a:t>
            </a:r>
            <a:r>
              <a:rPr lang="en-US" altLang="ko-KR" dirty="0"/>
              <a:t>3</a:t>
            </a:r>
            <a:r>
              <a:rPr lang="ko-KR" altLang="en-US" dirty="0"/>
              <a:t>이라는 값 전달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f(3) = 16 -&gt; </a:t>
            </a:r>
            <a:r>
              <a:rPr lang="ko-KR" altLang="en-US" dirty="0"/>
              <a:t>리턴 값</a:t>
            </a:r>
            <a:r>
              <a:rPr lang="en-US" altLang="ko-KR" dirty="0"/>
              <a:t>! (</a:t>
            </a:r>
            <a:r>
              <a:rPr lang="ko-KR" altLang="en-US" dirty="0"/>
              <a:t>함수를 호출해서 나오는 결과</a:t>
            </a:r>
            <a:r>
              <a:rPr lang="en-US" altLang="ko-KR" dirty="0"/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98" y="1850817"/>
            <a:ext cx="4053724" cy="12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관련 용어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/>
              <a:t>호출하다 </a:t>
            </a:r>
            <a:r>
              <a:rPr lang="en-US" altLang="ko-KR" dirty="0"/>
              <a:t>: </a:t>
            </a:r>
            <a:r>
              <a:rPr lang="ko-KR" altLang="en-US" dirty="0"/>
              <a:t>함수를 사용하다</a:t>
            </a:r>
            <a:endParaRPr lang="en-US" altLang="ko-KR" dirty="0"/>
          </a:p>
          <a:p>
            <a:r>
              <a:rPr lang="ko-KR" altLang="en-US" dirty="0"/>
              <a:t>매개변수 </a:t>
            </a:r>
            <a:r>
              <a:rPr lang="en-US" altLang="ko-KR" dirty="0"/>
              <a:t>: </a:t>
            </a:r>
            <a:r>
              <a:rPr lang="ko-KR" altLang="en-US" dirty="0"/>
              <a:t>함수 괄호 내부에 데이터를 </a:t>
            </a:r>
            <a:r>
              <a:rPr lang="ko-KR" altLang="en-US"/>
              <a:t>넣는 것</a:t>
            </a:r>
            <a:r>
              <a:rPr lang="en-US" altLang="ko-KR"/>
              <a:t>(</a:t>
            </a:r>
            <a:r>
              <a:rPr lang="ko-KR" altLang="en-US"/>
              <a:t>개수에 주의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매개변수가 </a:t>
            </a:r>
            <a:r>
              <a:rPr lang="en-US" altLang="ko-KR"/>
              <a:t>2</a:t>
            </a:r>
            <a:r>
              <a:rPr lang="ko-KR" altLang="en-US"/>
              <a:t>개이면 호출하는 함수도 </a:t>
            </a:r>
            <a:r>
              <a:rPr lang="en-US" altLang="ko-KR"/>
              <a:t>2</a:t>
            </a:r>
            <a:r>
              <a:rPr lang="ko-KR" altLang="en-US"/>
              <a:t>개 값을 입력</a:t>
            </a:r>
            <a:endParaRPr lang="en-US" altLang="ko-KR" dirty="0"/>
          </a:p>
          <a:p>
            <a:r>
              <a:rPr lang="ko-KR" altLang="en-US" dirty="0"/>
              <a:t>리턴 값 </a:t>
            </a:r>
            <a:r>
              <a:rPr lang="en-US" altLang="ko-KR" dirty="0"/>
              <a:t>: </a:t>
            </a:r>
            <a:r>
              <a:rPr lang="ko-KR" altLang="en-US" dirty="0"/>
              <a:t>함수를 호출해서 나오는 결과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3545177"/>
            <a:ext cx="4337050" cy="2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9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15111</TotalTime>
  <Words>1552</Words>
  <Application>Microsoft Office PowerPoint</Application>
  <PresentationFormat>와이드스크린</PresentationFormat>
  <Paragraphs>349</Paragraphs>
  <Slides>67</Slides>
  <Notes>17</Notes>
  <HiddenSlides>9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6" baseType="lpstr">
      <vt:lpstr>G마켓 산스 TTF Bold</vt:lpstr>
      <vt:lpstr>궁서체</vt:lpstr>
      <vt:lpstr>휴먼엑스포</vt:lpstr>
      <vt:lpstr>G마켓 산스 TTF Medium</vt:lpstr>
      <vt:lpstr>G마켓 산스 TTF Light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오늘 수업은?</vt:lpstr>
      <vt:lpstr>학습목표</vt:lpstr>
      <vt:lpstr>PowerPoint 프레젠테이션</vt:lpstr>
      <vt:lpstr>함수란?</vt:lpstr>
      <vt:lpstr>함수와 매서드</vt:lpstr>
      <vt:lpstr>함수 관련 용어</vt:lpstr>
      <vt:lpstr>함수 관련 용어</vt:lpstr>
      <vt:lpstr>함수 기본 구조</vt:lpstr>
      <vt:lpstr>매개변수를 받는 함수 구조</vt:lpstr>
      <vt:lpstr>매개변수를 받는 함수 구조</vt:lpstr>
      <vt:lpstr>결과값이 있는 함수 (return)</vt:lpstr>
      <vt:lpstr>결과값이 있는 함수 (return)</vt:lpstr>
      <vt:lpstr>결과값이 있는 함수 (return)</vt:lpstr>
      <vt:lpstr>실습1.</vt:lpstr>
      <vt:lpstr>실습 정답</vt:lpstr>
      <vt:lpstr>실습2.</vt:lpstr>
      <vt:lpstr>실습 정답</vt:lpstr>
      <vt:lpstr>  1부터 n까지의 합을 구하기 </vt:lpstr>
      <vt:lpstr>매개변수로 리스트 전달</vt:lpstr>
      <vt:lpstr>실습3. 자판기 프로그램 함수화</vt:lpstr>
      <vt:lpstr>실습 정답</vt:lpstr>
      <vt:lpstr>PowerPoint 프레젠테이션</vt:lpstr>
      <vt:lpstr>변수 범위</vt:lpstr>
      <vt:lpstr>변수의 유효 범위</vt:lpstr>
      <vt:lpstr>변수의 유효 범위</vt:lpstr>
      <vt:lpstr>변수의 유효범위 비교</vt:lpstr>
      <vt:lpstr>global 키워드</vt:lpstr>
      <vt:lpstr> 변수의 메모리 영역</vt:lpstr>
      <vt:lpstr>PowerPoint 프레젠테이션</vt:lpstr>
      <vt:lpstr>함수의 기본 매개변수</vt:lpstr>
      <vt:lpstr>함수 호출 키워드</vt:lpstr>
      <vt:lpstr>함수의 가변 매개변수</vt:lpstr>
      <vt:lpstr>함수의 가변 매개변수</vt:lpstr>
      <vt:lpstr>PowerPoint 프레젠테이션</vt:lpstr>
      <vt:lpstr>파이썬 내장함수</vt:lpstr>
      <vt:lpstr>내장함수 예제</vt:lpstr>
      <vt:lpstr>내장함수 예제 - 거듭제곱</vt:lpstr>
      <vt:lpstr>내장함수 예제 – map()</vt:lpstr>
      <vt:lpstr>내장함수 예제 – filter()</vt:lpstr>
      <vt:lpstr>실습4. 함수만들기 </vt:lpstr>
      <vt:lpstr>실습4. 정답</vt:lpstr>
      <vt:lpstr>PowerPoint 프레젠테이션</vt:lpstr>
      <vt:lpstr>재귀함수</vt:lpstr>
      <vt:lpstr>재귀함수</vt:lpstr>
      <vt:lpstr>팩토리얼 구하기</vt:lpstr>
      <vt:lpstr>실습5. 피보나치 수열 만들기</vt:lpstr>
      <vt:lpstr>실습5. 정답</vt:lpstr>
      <vt:lpstr>피보나치 수열</vt:lpstr>
      <vt:lpstr>  재귀 호출</vt:lpstr>
      <vt:lpstr>PowerPoint 프레젠테이션</vt:lpstr>
      <vt:lpstr> Lambda Expressions(람다식)</vt:lpstr>
      <vt:lpstr> Lambda Expressions(람다식)</vt:lpstr>
      <vt:lpstr>  Lambda Expressions(람다식)</vt:lpstr>
      <vt:lpstr>  Lambda Expressions(람다식)</vt:lpstr>
      <vt:lpstr>  Lambda Expressions(람다식)</vt:lpstr>
      <vt:lpstr>  Lambda Expressions(람다식)</vt:lpstr>
      <vt:lpstr>  Lambda Expressions(람다식)</vt:lpstr>
      <vt:lpstr>실습6. 함수 종합 프로그래밍</vt:lpstr>
      <vt:lpstr>실습6. 함수 종합 프로그래밍</vt:lpstr>
      <vt:lpstr>실습6. 함수 종합 프로그래밍</vt:lpstr>
      <vt:lpstr>실습6. 함수 종합 프로그래밍</vt:lpstr>
      <vt:lpstr>학습정리</vt:lpstr>
      <vt:lpstr>다음 수업은?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473</cp:revision>
  <dcterms:created xsi:type="dcterms:W3CDTF">2022-06-26T11:10:22Z</dcterms:created>
  <dcterms:modified xsi:type="dcterms:W3CDTF">2025-07-08T05:28:17Z</dcterms:modified>
</cp:coreProperties>
</file>